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4" r:id="rId4"/>
  </p:sldMasterIdLst>
  <p:notesMasterIdLst>
    <p:notesMasterId r:id="rId27"/>
  </p:notesMasterIdLst>
  <p:sldIdLst>
    <p:sldId id="261" r:id="rId5"/>
    <p:sldId id="295" r:id="rId6"/>
    <p:sldId id="266" r:id="rId7"/>
    <p:sldId id="267" r:id="rId8"/>
    <p:sldId id="281" r:id="rId9"/>
    <p:sldId id="269" r:id="rId10"/>
    <p:sldId id="270" r:id="rId11"/>
    <p:sldId id="283" r:id="rId12"/>
    <p:sldId id="284" r:id="rId13"/>
    <p:sldId id="285" r:id="rId14"/>
    <p:sldId id="279" r:id="rId15"/>
    <p:sldId id="271" r:id="rId16"/>
    <p:sldId id="296" r:id="rId17"/>
    <p:sldId id="275" r:id="rId18"/>
    <p:sldId id="291" r:id="rId19"/>
    <p:sldId id="292" r:id="rId20"/>
    <p:sldId id="277" r:id="rId21"/>
    <p:sldId id="264" r:id="rId22"/>
    <p:sldId id="293" r:id="rId23"/>
    <p:sldId id="297" r:id="rId24"/>
    <p:sldId id="294" r:id="rId25"/>
    <p:sldId id="26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3396" autoAdjust="0"/>
  </p:normalViewPr>
  <p:slideViewPr>
    <p:cSldViewPr snapToGrid="0">
      <p:cViewPr>
        <p:scale>
          <a:sx n="77" d="100"/>
          <a:sy n="77" d="100"/>
        </p:scale>
        <p:origin x="498" y="-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2F6A2B-D9B9-495F-B08A-A6FFA507F24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2A8B2AA-FB62-44BD-A34B-40AEC5D06D61}">
      <dgm:prSet/>
      <dgm:spPr/>
      <dgm:t>
        <a:bodyPr/>
        <a:lstStyle/>
        <a:p>
          <a:r>
            <a:rPr lang="en-US" dirty="0"/>
            <a:t>Testing hours (fall &amp; spring) Mon-Thurs 8:30am-6pm, Fri 8:30am-2pm, Sat 9:30am-12pm</a:t>
          </a:r>
        </a:p>
      </dgm:t>
    </dgm:pt>
    <dgm:pt modelId="{D7726E32-A48E-4B24-BFC6-34E87891843E}" type="parTrans" cxnId="{2D2E64A1-4AD0-4A6E-9385-D85DD8135B73}">
      <dgm:prSet/>
      <dgm:spPr/>
      <dgm:t>
        <a:bodyPr/>
        <a:lstStyle/>
        <a:p>
          <a:endParaRPr lang="en-US"/>
        </a:p>
      </dgm:t>
    </dgm:pt>
    <dgm:pt modelId="{94639C8A-3E49-4D78-B7EE-DCE2F349CEB8}" type="sibTrans" cxnId="{2D2E64A1-4AD0-4A6E-9385-D85DD8135B73}">
      <dgm:prSet/>
      <dgm:spPr/>
      <dgm:t>
        <a:bodyPr/>
        <a:lstStyle/>
        <a:p>
          <a:endParaRPr lang="en-US"/>
        </a:p>
      </dgm:t>
    </dgm:pt>
    <dgm:pt modelId="{2735A356-5FBF-47D9-8330-974F9D3B51E3}">
      <dgm:prSet/>
      <dgm:spPr/>
      <dgm:t>
        <a:bodyPr/>
        <a:lstStyle/>
        <a:p>
          <a:r>
            <a:rPr lang="en-US" dirty="0"/>
            <a:t>Testing hours (summer) Mon-Thurs 8:30am-6pm, Fri 8:30am-12pm, Sat 9:30am-11am</a:t>
          </a:r>
        </a:p>
      </dgm:t>
    </dgm:pt>
    <dgm:pt modelId="{DB727B7A-5793-4D6D-9ACA-C3B5F1C3CEE0}" type="parTrans" cxnId="{1A559B2A-D0B9-415E-8C41-13A23CD1DA89}">
      <dgm:prSet/>
      <dgm:spPr/>
      <dgm:t>
        <a:bodyPr/>
        <a:lstStyle/>
        <a:p>
          <a:endParaRPr lang="en-US"/>
        </a:p>
      </dgm:t>
    </dgm:pt>
    <dgm:pt modelId="{EE9F7D80-9E79-4F92-BCB4-823BE7EB689A}" type="sibTrans" cxnId="{1A559B2A-D0B9-415E-8C41-13A23CD1DA89}">
      <dgm:prSet/>
      <dgm:spPr/>
      <dgm:t>
        <a:bodyPr/>
        <a:lstStyle/>
        <a:p>
          <a:endParaRPr lang="en-US"/>
        </a:p>
      </dgm:t>
    </dgm:pt>
    <dgm:pt modelId="{E9E41D7B-9B50-4EB9-915F-0183CAAC3307}">
      <dgm:prSet/>
      <dgm:spPr/>
      <dgm:t>
        <a:bodyPr/>
        <a:lstStyle/>
        <a:p>
          <a:r>
            <a:rPr lang="en-US" dirty="0"/>
            <a:t>Must receive required score to place into </a:t>
          </a:r>
        </a:p>
        <a:p>
          <a:r>
            <a:rPr lang="en-US" dirty="0"/>
            <a:t>MAT 085 or higher (EA 61-120 or QAS 237-300)   </a:t>
          </a:r>
        </a:p>
      </dgm:t>
    </dgm:pt>
    <dgm:pt modelId="{35B39CD3-0E1A-4311-99B2-D8FE6413B734}" type="parTrans" cxnId="{C613A107-CF8F-4B08-A081-77168F9BF97A}">
      <dgm:prSet/>
      <dgm:spPr/>
      <dgm:t>
        <a:bodyPr/>
        <a:lstStyle/>
        <a:p>
          <a:endParaRPr lang="en-US"/>
        </a:p>
      </dgm:t>
    </dgm:pt>
    <dgm:pt modelId="{0B78F417-9EF5-444C-A687-32510B27FE2D}" type="sibTrans" cxnId="{C613A107-CF8F-4B08-A081-77168F9BF97A}">
      <dgm:prSet/>
      <dgm:spPr/>
      <dgm:t>
        <a:bodyPr/>
        <a:lstStyle/>
        <a:p>
          <a:endParaRPr lang="en-US"/>
        </a:p>
      </dgm:t>
    </dgm:pt>
    <dgm:pt modelId="{62EE93F1-6EB7-4501-BAF1-2B292F218C99}">
      <dgm:prSet/>
      <dgm:spPr/>
      <dgm:t>
        <a:bodyPr/>
        <a:lstStyle/>
        <a:p>
          <a:r>
            <a:rPr lang="en-US" dirty="0"/>
            <a:t>Must Receive required score to place into </a:t>
          </a:r>
        </a:p>
        <a:p>
          <a:r>
            <a:rPr lang="en-US" dirty="0"/>
            <a:t>RHT 101 </a:t>
          </a:r>
        </a:p>
      </dgm:t>
    </dgm:pt>
    <dgm:pt modelId="{5AFB7FEA-6588-4657-AC29-DF9B64F6FEAF}" type="parTrans" cxnId="{4E404FA0-A302-4A36-9D91-BC2602AD44F2}">
      <dgm:prSet/>
      <dgm:spPr/>
      <dgm:t>
        <a:bodyPr/>
        <a:lstStyle/>
        <a:p>
          <a:endParaRPr lang="en-US"/>
        </a:p>
      </dgm:t>
    </dgm:pt>
    <dgm:pt modelId="{77EEB88A-0737-44F8-A95A-A6BA014B802D}" type="sibTrans" cxnId="{4E404FA0-A302-4A36-9D91-BC2602AD44F2}">
      <dgm:prSet/>
      <dgm:spPr/>
      <dgm:t>
        <a:bodyPr/>
        <a:lstStyle/>
        <a:p>
          <a:endParaRPr lang="en-US"/>
        </a:p>
      </dgm:t>
    </dgm:pt>
    <dgm:pt modelId="{5EF59006-61C4-4AC2-9391-32E6362A008A}">
      <dgm:prSet/>
      <dgm:spPr/>
      <dgm:t>
        <a:bodyPr/>
        <a:lstStyle/>
        <a:p>
          <a:r>
            <a:rPr lang="en-US" dirty="0"/>
            <a:t>(Reading 80-120 or  NG Reading &amp; Writing Composite 550-600)</a:t>
          </a:r>
        </a:p>
      </dgm:t>
    </dgm:pt>
    <dgm:pt modelId="{2AC2CECB-5A91-48A6-B0A3-BA6D2A095389}" type="parTrans" cxnId="{D3C90625-5009-4F67-9B59-FD78FA33AB20}">
      <dgm:prSet/>
      <dgm:spPr/>
      <dgm:t>
        <a:bodyPr/>
        <a:lstStyle/>
        <a:p>
          <a:endParaRPr lang="en-US"/>
        </a:p>
      </dgm:t>
    </dgm:pt>
    <dgm:pt modelId="{D80CE693-D046-4BE5-9DE2-435B57686EAD}" type="sibTrans" cxnId="{D3C90625-5009-4F67-9B59-FD78FA33AB20}">
      <dgm:prSet/>
      <dgm:spPr/>
      <dgm:t>
        <a:bodyPr/>
        <a:lstStyle/>
        <a:p>
          <a:endParaRPr lang="en-US"/>
        </a:p>
      </dgm:t>
    </dgm:pt>
    <dgm:pt modelId="{6409D36D-6942-4ED0-890D-828DF8BE4E6D}" type="pres">
      <dgm:prSet presAssocID="{DA2F6A2B-D9B9-495F-B08A-A6FFA507F24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249C01-F654-49F3-9785-DE8E3C2663B5}" type="pres">
      <dgm:prSet presAssocID="{D2A8B2AA-FB62-44BD-A34B-40AEC5D06D61}" presName="compNode" presStyleCnt="0"/>
      <dgm:spPr/>
    </dgm:pt>
    <dgm:pt modelId="{44151804-F3D8-4F7B-97E1-35D6EF6B6D40}" type="pres">
      <dgm:prSet presAssocID="{D2A8B2AA-FB62-44BD-A34B-40AEC5D06D61}" presName="bgRect" presStyleLbl="bgShp" presStyleIdx="0" presStyleCnt="5"/>
      <dgm:spPr/>
    </dgm:pt>
    <dgm:pt modelId="{0B3AC955-64FB-4BFC-8EDE-A00760B9FF8D}" type="pres">
      <dgm:prSet presAssocID="{D2A8B2AA-FB62-44BD-A34B-40AEC5D06D6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33EBDD1-6F7D-469C-A3B0-E332A8651F6E}" type="pres">
      <dgm:prSet presAssocID="{D2A8B2AA-FB62-44BD-A34B-40AEC5D06D61}" presName="spaceRect" presStyleCnt="0"/>
      <dgm:spPr/>
    </dgm:pt>
    <dgm:pt modelId="{DE04D296-969C-47A7-B77A-0DE9F622B7E0}" type="pres">
      <dgm:prSet presAssocID="{D2A8B2AA-FB62-44BD-A34B-40AEC5D06D61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5B73033-63B3-46FC-8097-A9E2C6B33F7B}" type="pres">
      <dgm:prSet presAssocID="{94639C8A-3E49-4D78-B7EE-DCE2F349CEB8}" presName="sibTrans" presStyleCnt="0"/>
      <dgm:spPr/>
    </dgm:pt>
    <dgm:pt modelId="{7FA53915-8685-4CB4-9E89-7896167AC7A0}" type="pres">
      <dgm:prSet presAssocID="{2735A356-5FBF-47D9-8330-974F9D3B51E3}" presName="compNode" presStyleCnt="0"/>
      <dgm:spPr/>
    </dgm:pt>
    <dgm:pt modelId="{A2E1854B-0045-450F-B781-0319AC5EFC9C}" type="pres">
      <dgm:prSet presAssocID="{2735A356-5FBF-47D9-8330-974F9D3B51E3}" presName="bgRect" presStyleLbl="bgShp" presStyleIdx="1" presStyleCnt="5"/>
      <dgm:spPr/>
    </dgm:pt>
    <dgm:pt modelId="{C6910871-FE0D-466D-B164-36E681900999}" type="pres">
      <dgm:prSet presAssocID="{2735A356-5FBF-47D9-8330-974F9D3B51E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8C5C4557-3015-4175-801C-B9625706B754}" type="pres">
      <dgm:prSet presAssocID="{2735A356-5FBF-47D9-8330-974F9D3B51E3}" presName="spaceRect" presStyleCnt="0"/>
      <dgm:spPr/>
    </dgm:pt>
    <dgm:pt modelId="{F3B33ECD-22DC-40E4-8CC4-E311C966AA24}" type="pres">
      <dgm:prSet presAssocID="{2735A356-5FBF-47D9-8330-974F9D3B51E3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1ADA7FD-7202-475E-9119-0646D9B3D7F2}" type="pres">
      <dgm:prSet presAssocID="{EE9F7D80-9E79-4F92-BCB4-823BE7EB689A}" presName="sibTrans" presStyleCnt="0"/>
      <dgm:spPr/>
    </dgm:pt>
    <dgm:pt modelId="{52AA0637-91A3-4FFA-B264-090711386B03}" type="pres">
      <dgm:prSet presAssocID="{E9E41D7B-9B50-4EB9-915F-0183CAAC3307}" presName="compNode" presStyleCnt="0"/>
      <dgm:spPr/>
    </dgm:pt>
    <dgm:pt modelId="{70D064F3-EBAA-49F1-BA95-FAEA53D739A0}" type="pres">
      <dgm:prSet presAssocID="{E9E41D7B-9B50-4EB9-915F-0183CAAC3307}" presName="bgRect" presStyleLbl="bgShp" presStyleIdx="2" presStyleCnt="5"/>
      <dgm:spPr/>
    </dgm:pt>
    <dgm:pt modelId="{F961CA7F-706B-4882-A8B9-6823BC9A2CF4}" type="pres">
      <dgm:prSet presAssocID="{E9E41D7B-9B50-4EB9-915F-0183CAAC330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03B0D84-67D6-430C-BC8F-4F8F20967009}" type="pres">
      <dgm:prSet presAssocID="{E9E41D7B-9B50-4EB9-915F-0183CAAC3307}" presName="spaceRect" presStyleCnt="0"/>
      <dgm:spPr/>
    </dgm:pt>
    <dgm:pt modelId="{DED501A1-5EC2-407D-9A70-A6CD9C60BF0E}" type="pres">
      <dgm:prSet presAssocID="{E9E41D7B-9B50-4EB9-915F-0183CAAC3307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194A5B5-3447-4C4D-8E02-4C50033CEDB2}" type="pres">
      <dgm:prSet presAssocID="{0B78F417-9EF5-444C-A687-32510B27FE2D}" presName="sibTrans" presStyleCnt="0"/>
      <dgm:spPr/>
    </dgm:pt>
    <dgm:pt modelId="{8178177B-A0A7-4014-B63A-E2659E5885D7}" type="pres">
      <dgm:prSet presAssocID="{62EE93F1-6EB7-4501-BAF1-2B292F218C99}" presName="compNode" presStyleCnt="0"/>
      <dgm:spPr/>
    </dgm:pt>
    <dgm:pt modelId="{4D706220-CD63-4E92-ADBE-A171EBD38A37}" type="pres">
      <dgm:prSet presAssocID="{62EE93F1-6EB7-4501-BAF1-2B292F218C99}" presName="bgRect" presStyleLbl="bgShp" presStyleIdx="3" presStyleCnt="5"/>
      <dgm:spPr/>
    </dgm:pt>
    <dgm:pt modelId="{6E03EF84-55B3-466D-B027-87F2A03F38D9}" type="pres">
      <dgm:prSet presAssocID="{62EE93F1-6EB7-4501-BAF1-2B292F218C9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351D0DAE-9417-4F2F-A0C6-16EC179FFC63}" type="pres">
      <dgm:prSet presAssocID="{62EE93F1-6EB7-4501-BAF1-2B292F218C99}" presName="spaceRect" presStyleCnt="0"/>
      <dgm:spPr/>
    </dgm:pt>
    <dgm:pt modelId="{5BFCC7A1-8548-4E0F-964A-FAD0C48B2BA6}" type="pres">
      <dgm:prSet presAssocID="{62EE93F1-6EB7-4501-BAF1-2B292F218C99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1976C6B-2050-4690-AE96-477330916AB3}" type="pres">
      <dgm:prSet presAssocID="{77EEB88A-0737-44F8-A95A-A6BA014B802D}" presName="sibTrans" presStyleCnt="0"/>
      <dgm:spPr/>
    </dgm:pt>
    <dgm:pt modelId="{D95C96E5-DAD8-417E-9CBB-3BD21C3DD372}" type="pres">
      <dgm:prSet presAssocID="{5EF59006-61C4-4AC2-9391-32E6362A008A}" presName="compNode" presStyleCnt="0"/>
      <dgm:spPr/>
    </dgm:pt>
    <dgm:pt modelId="{C1564E91-7978-4F48-AC44-C4FFC475C6B3}" type="pres">
      <dgm:prSet presAssocID="{5EF59006-61C4-4AC2-9391-32E6362A008A}" presName="bgRect" presStyleLbl="bgShp" presStyleIdx="4" presStyleCnt="5"/>
      <dgm:spPr/>
    </dgm:pt>
    <dgm:pt modelId="{E3263DAA-9913-444C-B530-5AE008F5F97D}" type="pres">
      <dgm:prSet presAssocID="{5EF59006-61C4-4AC2-9391-32E6362A008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202C81B-9750-4F3D-AB34-1D12DC864467}" type="pres">
      <dgm:prSet presAssocID="{5EF59006-61C4-4AC2-9391-32E6362A008A}" presName="spaceRect" presStyleCnt="0"/>
      <dgm:spPr/>
    </dgm:pt>
    <dgm:pt modelId="{9EEABF62-F7ED-4A31-B31E-7ED05AEA2163}" type="pres">
      <dgm:prSet presAssocID="{5EF59006-61C4-4AC2-9391-32E6362A008A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D2E64A1-4AD0-4A6E-9385-D85DD8135B73}" srcId="{DA2F6A2B-D9B9-495F-B08A-A6FFA507F242}" destId="{D2A8B2AA-FB62-44BD-A34B-40AEC5D06D61}" srcOrd="0" destOrd="0" parTransId="{D7726E32-A48E-4B24-BFC6-34E87891843E}" sibTransId="{94639C8A-3E49-4D78-B7EE-DCE2F349CEB8}"/>
    <dgm:cxn modelId="{5F78D262-0B01-4EA9-A49B-02FE65F98E4B}" type="presOf" srcId="{DA2F6A2B-D9B9-495F-B08A-A6FFA507F242}" destId="{6409D36D-6942-4ED0-890D-828DF8BE4E6D}" srcOrd="0" destOrd="0" presId="urn:microsoft.com/office/officeart/2018/2/layout/IconVerticalSolidList"/>
    <dgm:cxn modelId="{D3C90625-5009-4F67-9B59-FD78FA33AB20}" srcId="{DA2F6A2B-D9B9-495F-B08A-A6FFA507F242}" destId="{5EF59006-61C4-4AC2-9391-32E6362A008A}" srcOrd="4" destOrd="0" parTransId="{2AC2CECB-5A91-48A6-B0A3-BA6D2A095389}" sibTransId="{D80CE693-D046-4BE5-9DE2-435B57686EAD}"/>
    <dgm:cxn modelId="{8775A8DC-548A-4575-8881-0E4CB72F1AA9}" type="presOf" srcId="{5EF59006-61C4-4AC2-9391-32E6362A008A}" destId="{9EEABF62-F7ED-4A31-B31E-7ED05AEA2163}" srcOrd="0" destOrd="0" presId="urn:microsoft.com/office/officeart/2018/2/layout/IconVerticalSolidList"/>
    <dgm:cxn modelId="{C4669E4C-43CA-4441-AE9D-0337ED13FBC1}" type="presOf" srcId="{D2A8B2AA-FB62-44BD-A34B-40AEC5D06D61}" destId="{DE04D296-969C-47A7-B77A-0DE9F622B7E0}" srcOrd="0" destOrd="0" presId="urn:microsoft.com/office/officeart/2018/2/layout/IconVerticalSolidList"/>
    <dgm:cxn modelId="{FF0997AF-5CD9-4732-8C82-75C30EF182DD}" type="presOf" srcId="{62EE93F1-6EB7-4501-BAF1-2B292F218C99}" destId="{5BFCC7A1-8548-4E0F-964A-FAD0C48B2BA6}" srcOrd="0" destOrd="0" presId="urn:microsoft.com/office/officeart/2018/2/layout/IconVerticalSolidList"/>
    <dgm:cxn modelId="{4E404FA0-A302-4A36-9D91-BC2602AD44F2}" srcId="{DA2F6A2B-D9B9-495F-B08A-A6FFA507F242}" destId="{62EE93F1-6EB7-4501-BAF1-2B292F218C99}" srcOrd="3" destOrd="0" parTransId="{5AFB7FEA-6588-4657-AC29-DF9B64F6FEAF}" sibTransId="{77EEB88A-0737-44F8-A95A-A6BA014B802D}"/>
    <dgm:cxn modelId="{C613A107-CF8F-4B08-A081-77168F9BF97A}" srcId="{DA2F6A2B-D9B9-495F-B08A-A6FFA507F242}" destId="{E9E41D7B-9B50-4EB9-915F-0183CAAC3307}" srcOrd="2" destOrd="0" parTransId="{35B39CD3-0E1A-4311-99B2-D8FE6413B734}" sibTransId="{0B78F417-9EF5-444C-A687-32510B27FE2D}"/>
    <dgm:cxn modelId="{1A559B2A-D0B9-415E-8C41-13A23CD1DA89}" srcId="{DA2F6A2B-D9B9-495F-B08A-A6FFA507F242}" destId="{2735A356-5FBF-47D9-8330-974F9D3B51E3}" srcOrd="1" destOrd="0" parTransId="{DB727B7A-5793-4D6D-9ACA-C3B5F1C3CEE0}" sibTransId="{EE9F7D80-9E79-4F92-BCB4-823BE7EB689A}"/>
    <dgm:cxn modelId="{8C902388-C27C-4ABB-86F4-FF26CB91085A}" type="presOf" srcId="{2735A356-5FBF-47D9-8330-974F9D3B51E3}" destId="{F3B33ECD-22DC-40E4-8CC4-E311C966AA24}" srcOrd="0" destOrd="0" presId="urn:microsoft.com/office/officeart/2018/2/layout/IconVerticalSolidList"/>
    <dgm:cxn modelId="{81F2CC53-CD2E-42CA-8D9C-674FECABC990}" type="presOf" srcId="{E9E41D7B-9B50-4EB9-915F-0183CAAC3307}" destId="{DED501A1-5EC2-407D-9A70-A6CD9C60BF0E}" srcOrd="0" destOrd="0" presId="urn:microsoft.com/office/officeart/2018/2/layout/IconVerticalSolidList"/>
    <dgm:cxn modelId="{54748A96-05F8-4CD5-A76D-757D5945B671}" type="presParOf" srcId="{6409D36D-6942-4ED0-890D-828DF8BE4E6D}" destId="{1A249C01-F654-49F3-9785-DE8E3C2663B5}" srcOrd="0" destOrd="0" presId="urn:microsoft.com/office/officeart/2018/2/layout/IconVerticalSolidList"/>
    <dgm:cxn modelId="{C4CE3557-A46F-49EB-9A9E-DAAE2C36E449}" type="presParOf" srcId="{1A249C01-F654-49F3-9785-DE8E3C2663B5}" destId="{44151804-F3D8-4F7B-97E1-35D6EF6B6D40}" srcOrd="0" destOrd="0" presId="urn:microsoft.com/office/officeart/2018/2/layout/IconVerticalSolidList"/>
    <dgm:cxn modelId="{F20B1D0F-348E-4706-8064-E211A152B6B8}" type="presParOf" srcId="{1A249C01-F654-49F3-9785-DE8E3C2663B5}" destId="{0B3AC955-64FB-4BFC-8EDE-A00760B9FF8D}" srcOrd="1" destOrd="0" presId="urn:microsoft.com/office/officeart/2018/2/layout/IconVerticalSolidList"/>
    <dgm:cxn modelId="{73F03E54-5AE7-478A-996D-AE59B6536C42}" type="presParOf" srcId="{1A249C01-F654-49F3-9785-DE8E3C2663B5}" destId="{533EBDD1-6F7D-469C-A3B0-E332A8651F6E}" srcOrd="2" destOrd="0" presId="urn:microsoft.com/office/officeart/2018/2/layout/IconVerticalSolidList"/>
    <dgm:cxn modelId="{FFFC5D1E-2298-4AA6-99A2-8A4BBEBBD04D}" type="presParOf" srcId="{1A249C01-F654-49F3-9785-DE8E3C2663B5}" destId="{DE04D296-969C-47A7-B77A-0DE9F622B7E0}" srcOrd="3" destOrd="0" presId="urn:microsoft.com/office/officeart/2018/2/layout/IconVerticalSolidList"/>
    <dgm:cxn modelId="{F319CCA1-376F-458B-9DFC-AD4987B14B25}" type="presParOf" srcId="{6409D36D-6942-4ED0-890D-828DF8BE4E6D}" destId="{A5B73033-63B3-46FC-8097-A9E2C6B33F7B}" srcOrd="1" destOrd="0" presId="urn:microsoft.com/office/officeart/2018/2/layout/IconVerticalSolidList"/>
    <dgm:cxn modelId="{3D5228BB-F934-4A99-BEEB-7202ED2D03F1}" type="presParOf" srcId="{6409D36D-6942-4ED0-890D-828DF8BE4E6D}" destId="{7FA53915-8685-4CB4-9E89-7896167AC7A0}" srcOrd="2" destOrd="0" presId="urn:microsoft.com/office/officeart/2018/2/layout/IconVerticalSolidList"/>
    <dgm:cxn modelId="{610A7331-F194-4EAD-96BA-10DC3710F5CB}" type="presParOf" srcId="{7FA53915-8685-4CB4-9E89-7896167AC7A0}" destId="{A2E1854B-0045-450F-B781-0319AC5EFC9C}" srcOrd="0" destOrd="0" presId="urn:microsoft.com/office/officeart/2018/2/layout/IconVerticalSolidList"/>
    <dgm:cxn modelId="{93235B7A-67CD-412B-915D-36F9866F95FA}" type="presParOf" srcId="{7FA53915-8685-4CB4-9E89-7896167AC7A0}" destId="{C6910871-FE0D-466D-B164-36E681900999}" srcOrd="1" destOrd="0" presId="urn:microsoft.com/office/officeart/2018/2/layout/IconVerticalSolidList"/>
    <dgm:cxn modelId="{3955A736-35A3-43A6-B17A-59A477DEAC05}" type="presParOf" srcId="{7FA53915-8685-4CB4-9E89-7896167AC7A0}" destId="{8C5C4557-3015-4175-801C-B9625706B754}" srcOrd="2" destOrd="0" presId="urn:microsoft.com/office/officeart/2018/2/layout/IconVerticalSolidList"/>
    <dgm:cxn modelId="{FBE3BF3F-0588-42CB-BD2B-EFB5A9825826}" type="presParOf" srcId="{7FA53915-8685-4CB4-9E89-7896167AC7A0}" destId="{F3B33ECD-22DC-40E4-8CC4-E311C966AA24}" srcOrd="3" destOrd="0" presId="urn:microsoft.com/office/officeart/2018/2/layout/IconVerticalSolidList"/>
    <dgm:cxn modelId="{F95A2676-5F72-4B11-95A4-87A623EACC6E}" type="presParOf" srcId="{6409D36D-6942-4ED0-890D-828DF8BE4E6D}" destId="{71ADA7FD-7202-475E-9119-0646D9B3D7F2}" srcOrd="3" destOrd="0" presId="urn:microsoft.com/office/officeart/2018/2/layout/IconVerticalSolidList"/>
    <dgm:cxn modelId="{5E2862C5-2263-4660-80F8-CB966F3170A5}" type="presParOf" srcId="{6409D36D-6942-4ED0-890D-828DF8BE4E6D}" destId="{52AA0637-91A3-4FFA-B264-090711386B03}" srcOrd="4" destOrd="0" presId="urn:microsoft.com/office/officeart/2018/2/layout/IconVerticalSolidList"/>
    <dgm:cxn modelId="{F6EE350F-B10F-4BB4-B957-A4AB2DF31EE3}" type="presParOf" srcId="{52AA0637-91A3-4FFA-B264-090711386B03}" destId="{70D064F3-EBAA-49F1-BA95-FAEA53D739A0}" srcOrd="0" destOrd="0" presId="urn:microsoft.com/office/officeart/2018/2/layout/IconVerticalSolidList"/>
    <dgm:cxn modelId="{F332F5DE-1A87-4BCB-8BE9-BE4560605095}" type="presParOf" srcId="{52AA0637-91A3-4FFA-B264-090711386B03}" destId="{F961CA7F-706B-4882-A8B9-6823BC9A2CF4}" srcOrd="1" destOrd="0" presId="urn:microsoft.com/office/officeart/2018/2/layout/IconVerticalSolidList"/>
    <dgm:cxn modelId="{2D715553-3B1F-4B6B-8382-AFF92CA38F1B}" type="presParOf" srcId="{52AA0637-91A3-4FFA-B264-090711386B03}" destId="{203B0D84-67D6-430C-BC8F-4F8F20967009}" srcOrd="2" destOrd="0" presId="urn:microsoft.com/office/officeart/2018/2/layout/IconVerticalSolidList"/>
    <dgm:cxn modelId="{3ADF26F2-73CF-4E00-A4B0-27A015CCBB7E}" type="presParOf" srcId="{52AA0637-91A3-4FFA-B264-090711386B03}" destId="{DED501A1-5EC2-407D-9A70-A6CD9C60BF0E}" srcOrd="3" destOrd="0" presId="urn:microsoft.com/office/officeart/2018/2/layout/IconVerticalSolidList"/>
    <dgm:cxn modelId="{E3105C27-8CCA-4B51-8E23-62D7BA2C64E9}" type="presParOf" srcId="{6409D36D-6942-4ED0-890D-828DF8BE4E6D}" destId="{C194A5B5-3447-4C4D-8E02-4C50033CEDB2}" srcOrd="5" destOrd="0" presId="urn:microsoft.com/office/officeart/2018/2/layout/IconVerticalSolidList"/>
    <dgm:cxn modelId="{712C7782-F49D-4D84-95FC-E136E3DC03E9}" type="presParOf" srcId="{6409D36D-6942-4ED0-890D-828DF8BE4E6D}" destId="{8178177B-A0A7-4014-B63A-E2659E5885D7}" srcOrd="6" destOrd="0" presId="urn:microsoft.com/office/officeart/2018/2/layout/IconVerticalSolidList"/>
    <dgm:cxn modelId="{42B0D42E-9311-453D-8C44-54A9F869E4F5}" type="presParOf" srcId="{8178177B-A0A7-4014-B63A-E2659E5885D7}" destId="{4D706220-CD63-4E92-ADBE-A171EBD38A37}" srcOrd="0" destOrd="0" presId="urn:microsoft.com/office/officeart/2018/2/layout/IconVerticalSolidList"/>
    <dgm:cxn modelId="{7EEBA0E4-AAAD-468E-A0CC-4F14E3334320}" type="presParOf" srcId="{8178177B-A0A7-4014-B63A-E2659E5885D7}" destId="{6E03EF84-55B3-466D-B027-87F2A03F38D9}" srcOrd="1" destOrd="0" presId="urn:microsoft.com/office/officeart/2018/2/layout/IconVerticalSolidList"/>
    <dgm:cxn modelId="{6E221FF3-E68E-40AA-86F7-A82A2D0189D7}" type="presParOf" srcId="{8178177B-A0A7-4014-B63A-E2659E5885D7}" destId="{351D0DAE-9417-4F2F-A0C6-16EC179FFC63}" srcOrd="2" destOrd="0" presId="urn:microsoft.com/office/officeart/2018/2/layout/IconVerticalSolidList"/>
    <dgm:cxn modelId="{78F4634C-44F4-44B0-8C39-EFC966B79581}" type="presParOf" srcId="{8178177B-A0A7-4014-B63A-E2659E5885D7}" destId="{5BFCC7A1-8548-4E0F-964A-FAD0C48B2BA6}" srcOrd="3" destOrd="0" presId="urn:microsoft.com/office/officeart/2018/2/layout/IconVerticalSolidList"/>
    <dgm:cxn modelId="{835F2F58-BBE1-4453-A0F4-A32BAF19A5D8}" type="presParOf" srcId="{6409D36D-6942-4ED0-890D-828DF8BE4E6D}" destId="{A1976C6B-2050-4690-AE96-477330916AB3}" srcOrd="7" destOrd="0" presId="urn:microsoft.com/office/officeart/2018/2/layout/IconVerticalSolidList"/>
    <dgm:cxn modelId="{42402DE2-E24C-4757-873D-2DE16D7449DA}" type="presParOf" srcId="{6409D36D-6942-4ED0-890D-828DF8BE4E6D}" destId="{D95C96E5-DAD8-417E-9CBB-3BD21C3DD372}" srcOrd="8" destOrd="0" presId="urn:microsoft.com/office/officeart/2018/2/layout/IconVerticalSolidList"/>
    <dgm:cxn modelId="{685B755C-190A-4111-AB56-DFCC22D4BBC2}" type="presParOf" srcId="{D95C96E5-DAD8-417E-9CBB-3BD21C3DD372}" destId="{C1564E91-7978-4F48-AC44-C4FFC475C6B3}" srcOrd="0" destOrd="0" presId="urn:microsoft.com/office/officeart/2018/2/layout/IconVerticalSolidList"/>
    <dgm:cxn modelId="{08E6EF75-D3DE-4B39-9A6C-F738BEFE618B}" type="presParOf" srcId="{D95C96E5-DAD8-417E-9CBB-3BD21C3DD372}" destId="{E3263DAA-9913-444C-B530-5AE008F5F97D}" srcOrd="1" destOrd="0" presId="urn:microsoft.com/office/officeart/2018/2/layout/IconVerticalSolidList"/>
    <dgm:cxn modelId="{D6397708-7DD8-4315-A8AE-33A75306FB6F}" type="presParOf" srcId="{D95C96E5-DAD8-417E-9CBB-3BD21C3DD372}" destId="{D202C81B-9750-4F3D-AB34-1D12DC864467}" srcOrd="2" destOrd="0" presId="urn:microsoft.com/office/officeart/2018/2/layout/IconVerticalSolidList"/>
    <dgm:cxn modelId="{5340C851-8838-4425-8066-77AFC09D2371}" type="presParOf" srcId="{D95C96E5-DAD8-417E-9CBB-3BD21C3DD372}" destId="{9EEABF62-F7ED-4A31-B31E-7ED05AEA216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59534-959A-455A-9090-B23E255F3061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C8C8DA8-C43F-4119-B707-2EE0E091172E}">
      <dgm:prSet/>
      <dgm:spPr/>
      <dgm:t>
        <a:bodyPr/>
        <a:lstStyle/>
        <a:p>
          <a:r>
            <a:rPr lang="en-US" dirty="0"/>
            <a:t>All required math and science courses will be considered only if completed within the last 5 years of entry into the nursing program.  </a:t>
          </a:r>
        </a:p>
      </dgm:t>
    </dgm:pt>
    <dgm:pt modelId="{F668F48D-3940-409B-AFB7-2465174D514B}" type="parTrans" cxnId="{F6EF460F-6186-4AE9-B50D-3136C0CD7005}">
      <dgm:prSet/>
      <dgm:spPr/>
      <dgm:t>
        <a:bodyPr/>
        <a:lstStyle/>
        <a:p>
          <a:endParaRPr lang="en-US"/>
        </a:p>
      </dgm:t>
    </dgm:pt>
    <dgm:pt modelId="{55C3A90C-896A-4F08-BD2C-CC4BFDBD3DC7}" type="sibTrans" cxnId="{F6EF460F-6186-4AE9-B50D-3136C0CD7005}">
      <dgm:prSet/>
      <dgm:spPr/>
      <dgm:t>
        <a:bodyPr/>
        <a:lstStyle/>
        <a:p>
          <a:endParaRPr lang="en-US" dirty="0"/>
        </a:p>
      </dgm:t>
    </dgm:pt>
    <dgm:pt modelId="{858151C7-0D2C-4D57-8A2B-C0EFC8759606}">
      <dgm:prSet/>
      <dgm:spPr/>
      <dgm:t>
        <a:bodyPr/>
        <a:lstStyle/>
        <a:p>
          <a:r>
            <a:rPr lang="en-US" dirty="0"/>
            <a:t>Math and science courses require a grade of “C” or better. </a:t>
          </a:r>
        </a:p>
      </dgm:t>
    </dgm:pt>
    <dgm:pt modelId="{4EF77574-ADA3-43B7-A964-755003FC9379}" type="parTrans" cxnId="{D7346715-1345-4BB7-BCAE-AB80A41DC193}">
      <dgm:prSet/>
      <dgm:spPr/>
      <dgm:t>
        <a:bodyPr/>
        <a:lstStyle/>
        <a:p>
          <a:endParaRPr lang="en-US"/>
        </a:p>
      </dgm:t>
    </dgm:pt>
    <dgm:pt modelId="{10359E9F-634E-4D53-A2AF-75C6CC2D3021}" type="sibTrans" cxnId="{D7346715-1345-4BB7-BCAE-AB80A41DC193}">
      <dgm:prSet/>
      <dgm:spPr/>
      <dgm:t>
        <a:bodyPr/>
        <a:lstStyle/>
        <a:p>
          <a:endParaRPr lang="en-US" dirty="0"/>
        </a:p>
      </dgm:t>
    </dgm:pt>
    <dgm:pt modelId="{95C96E1E-8588-4A87-BC1A-6FC592B86119}">
      <dgm:prSet/>
      <dgm:spPr/>
      <dgm:t>
        <a:bodyPr/>
        <a:lstStyle/>
        <a:p>
          <a:r>
            <a:rPr lang="en-US" dirty="0"/>
            <a:t>Students must complete all pre-requisites and pre-admission courses before seeking admission into the program. </a:t>
          </a:r>
        </a:p>
      </dgm:t>
    </dgm:pt>
    <dgm:pt modelId="{9BC305D6-CFB6-4905-A577-7158107EFF50}" type="parTrans" cxnId="{27833B29-3F34-44E9-BA06-3B4C079E41C0}">
      <dgm:prSet/>
      <dgm:spPr/>
      <dgm:t>
        <a:bodyPr/>
        <a:lstStyle/>
        <a:p>
          <a:endParaRPr lang="en-US"/>
        </a:p>
      </dgm:t>
    </dgm:pt>
    <dgm:pt modelId="{AAE18119-3CA1-4A4E-AD62-CF4E15B4C782}" type="sibTrans" cxnId="{27833B29-3F34-44E9-BA06-3B4C079E41C0}">
      <dgm:prSet/>
      <dgm:spPr/>
      <dgm:t>
        <a:bodyPr/>
        <a:lstStyle/>
        <a:p>
          <a:endParaRPr lang="en-US" dirty="0"/>
        </a:p>
      </dgm:t>
    </dgm:pt>
    <dgm:pt modelId="{B3ED958E-7F11-4BE0-A90C-777F9B40DA78}">
      <dgm:prSet/>
      <dgm:spPr/>
      <dgm:t>
        <a:bodyPr/>
        <a:lstStyle/>
        <a:p>
          <a:r>
            <a:rPr lang="en-US" dirty="0"/>
            <a:t>All pre-requisite courses must be completed with a grade of “C” or better.</a:t>
          </a:r>
        </a:p>
      </dgm:t>
    </dgm:pt>
    <dgm:pt modelId="{0C9ACBF1-95B8-4F74-AC9A-3132670FB359}" type="parTrans" cxnId="{3679ABE2-3D00-471F-A68C-A8FA4D504186}">
      <dgm:prSet/>
      <dgm:spPr/>
      <dgm:t>
        <a:bodyPr/>
        <a:lstStyle/>
        <a:p>
          <a:endParaRPr lang="en-US"/>
        </a:p>
      </dgm:t>
    </dgm:pt>
    <dgm:pt modelId="{B25F627D-A533-473E-A768-C5D8B8F050ED}" type="sibTrans" cxnId="{3679ABE2-3D00-471F-A68C-A8FA4D504186}">
      <dgm:prSet/>
      <dgm:spPr/>
      <dgm:t>
        <a:bodyPr/>
        <a:lstStyle/>
        <a:p>
          <a:endParaRPr lang="en-US"/>
        </a:p>
      </dgm:t>
    </dgm:pt>
    <dgm:pt modelId="{3B0C9AD3-6E77-4B97-A4EF-E6799DEC5979}" type="pres">
      <dgm:prSet presAssocID="{9C459534-959A-455A-9090-B23E255F306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366C267-572B-4D1B-ABEC-72D5899BAB6B}" type="pres">
      <dgm:prSet presAssocID="{8C8C8DA8-C43F-4119-B707-2EE0E091172E}" presName="thickLine" presStyleLbl="alignNode1" presStyleIdx="0" presStyleCnt="4"/>
      <dgm:spPr/>
    </dgm:pt>
    <dgm:pt modelId="{8E7B8C13-60B7-4447-A6C0-26AA2ABF9AFC}" type="pres">
      <dgm:prSet presAssocID="{8C8C8DA8-C43F-4119-B707-2EE0E091172E}" presName="horz1" presStyleCnt="0"/>
      <dgm:spPr/>
    </dgm:pt>
    <dgm:pt modelId="{D60D4C1A-32DB-478D-A9D3-97A34BDE2088}" type="pres">
      <dgm:prSet presAssocID="{8C8C8DA8-C43F-4119-B707-2EE0E091172E}" presName="tx1" presStyleLbl="revTx" presStyleIdx="0" presStyleCnt="4"/>
      <dgm:spPr/>
      <dgm:t>
        <a:bodyPr/>
        <a:lstStyle/>
        <a:p>
          <a:endParaRPr lang="en-US"/>
        </a:p>
      </dgm:t>
    </dgm:pt>
    <dgm:pt modelId="{18E46406-0B11-4F8A-BC31-83E391DABDE5}" type="pres">
      <dgm:prSet presAssocID="{8C8C8DA8-C43F-4119-B707-2EE0E091172E}" presName="vert1" presStyleCnt="0"/>
      <dgm:spPr/>
    </dgm:pt>
    <dgm:pt modelId="{36B775AA-A300-46AF-91AE-B172EF9032FE}" type="pres">
      <dgm:prSet presAssocID="{858151C7-0D2C-4D57-8A2B-C0EFC8759606}" presName="thickLine" presStyleLbl="alignNode1" presStyleIdx="1" presStyleCnt="4"/>
      <dgm:spPr/>
    </dgm:pt>
    <dgm:pt modelId="{9FE72764-BDED-4538-A75A-874B3A782D3D}" type="pres">
      <dgm:prSet presAssocID="{858151C7-0D2C-4D57-8A2B-C0EFC8759606}" presName="horz1" presStyleCnt="0"/>
      <dgm:spPr/>
    </dgm:pt>
    <dgm:pt modelId="{FCCDC8FC-EBF9-433E-A8F2-AD965C99FEA2}" type="pres">
      <dgm:prSet presAssocID="{858151C7-0D2C-4D57-8A2B-C0EFC8759606}" presName="tx1" presStyleLbl="revTx" presStyleIdx="1" presStyleCnt="4"/>
      <dgm:spPr/>
      <dgm:t>
        <a:bodyPr/>
        <a:lstStyle/>
        <a:p>
          <a:endParaRPr lang="en-US"/>
        </a:p>
      </dgm:t>
    </dgm:pt>
    <dgm:pt modelId="{D5E46D2A-C380-43D7-BFD9-FC4D4B233F77}" type="pres">
      <dgm:prSet presAssocID="{858151C7-0D2C-4D57-8A2B-C0EFC8759606}" presName="vert1" presStyleCnt="0"/>
      <dgm:spPr/>
    </dgm:pt>
    <dgm:pt modelId="{3261AC5E-D7BC-41B6-AC5B-38FBBE104C3E}" type="pres">
      <dgm:prSet presAssocID="{95C96E1E-8588-4A87-BC1A-6FC592B86119}" presName="thickLine" presStyleLbl="alignNode1" presStyleIdx="2" presStyleCnt="4"/>
      <dgm:spPr/>
    </dgm:pt>
    <dgm:pt modelId="{C44B5490-F330-4DD7-8B98-2999C13EBB46}" type="pres">
      <dgm:prSet presAssocID="{95C96E1E-8588-4A87-BC1A-6FC592B86119}" presName="horz1" presStyleCnt="0"/>
      <dgm:spPr/>
    </dgm:pt>
    <dgm:pt modelId="{A4AF78B4-F7AC-438A-93AC-2D5AAB4E62B1}" type="pres">
      <dgm:prSet presAssocID="{95C96E1E-8588-4A87-BC1A-6FC592B86119}" presName="tx1" presStyleLbl="revTx" presStyleIdx="2" presStyleCnt="4"/>
      <dgm:spPr/>
      <dgm:t>
        <a:bodyPr/>
        <a:lstStyle/>
        <a:p>
          <a:endParaRPr lang="en-US"/>
        </a:p>
      </dgm:t>
    </dgm:pt>
    <dgm:pt modelId="{ABF9042A-2CE9-46D7-BE4F-3EECED603F3A}" type="pres">
      <dgm:prSet presAssocID="{95C96E1E-8588-4A87-BC1A-6FC592B86119}" presName="vert1" presStyleCnt="0"/>
      <dgm:spPr/>
    </dgm:pt>
    <dgm:pt modelId="{11DCB9AA-FEE0-4C9B-9185-F4BF70330547}" type="pres">
      <dgm:prSet presAssocID="{B3ED958E-7F11-4BE0-A90C-777F9B40DA78}" presName="thickLine" presStyleLbl="alignNode1" presStyleIdx="3" presStyleCnt="4"/>
      <dgm:spPr/>
    </dgm:pt>
    <dgm:pt modelId="{3BB33E91-C800-471E-AC5B-47D304C18AF8}" type="pres">
      <dgm:prSet presAssocID="{B3ED958E-7F11-4BE0-A90C-777F9B40DA78}" presName="horz1" presStyleCnt="0"/>
      <dgm:spPr/>
    </dgm:pt>
    <dgm:pt modelId="{D0602153-F038-4721-846B-067ACA01B10B}" type="pres">
      <dgm:prSet presAssocID="{B3ED958E-7F11-4BE0-A90C-777F9B40DA78}" presName="tx1" presStyleLbl="revTx" presStyleIdx="3" presStyleCnt="4"/>
      <dgm:spPr/>
      <dgm:t>
        <a:bodyPr/>
        <a:lstStyle/>
        <a:p>
          <a:endParaRPr lang="en-US"/>
        </a:p>
      </dgm:t>
    </dgm:pt>
    <dgm:pt modelId="{DFA43C60-71C1-4B23-BEA2-D5D6BD294585}" type="pres">
      <dgm:prSet presAssocID="{B3ED958E-7F11-4BE0-A90C-777F9B40DA78}" presName="vert1" presStyleCnt="0"/>
      <dgm:spPr/>
    </dgm:pt>
  </dgm:ptLst>
  <dgm:cxnLst>
    <dgm:cxn modelId="{C3D47708-D550-4CDB-B7D5-610F16F6133D}" type="presOf" srcId="{9C459534-959A-455A-9090-B23E255F3061}" destId="{3B0C9AD3-6E77-4B97-A4EF-E6799DEC5979}" srcOrd="0" destOrd="0" presId="urn:microsoft.com/office/officeart/2008/layout/LinedList"/>
    <dgm:cxn modelId="{27833B29-3F34-44E9-BA06-3B4C079E41C0}" srcId="{9C459534-959A-455A-9090-B23E255F3061}" destId="{95C96E1E-8588-4A87-BC1A-6FC592B86119}" srcOrd="2" destOrd="0" parTransId="{9BC305D6-CFB6-4905-A577-7158107EFF50}" sibTransId="{AAE18119-3CA1-4A4E-AD62-CF4E15B4C782}"/>
    <dgm:cxn modelId="{764F832A-4B6C-441E-A357-B011FF2AA470}" type="presOf" srcId="{B3ED958E-7F11-4BE0-A90C-777F9B40DA78}" destId="{D0602153-F038-4721-846B-067ACA01B10B}" srcOrd="0" destOrd="0" presId="urn:microsoft.com/office/officeart/2008/layout/LinedList"/>
    <dgm:cxn modelId="{5362C62A-E9F0-46AE-B839-7218F6CBC5AF}" type="presOf" srcId="{95C96E1E-8588-4A87-BC1A-6FC592B86119}" destId="{A4AF78B4-F7AC-438A-93AC-2D5AAB4E62B1}" srcOrd="0" destOrd="0" presId="urn:microsoft.com/office/officeart/2008/layout/LinedList"/>
    <dgm:cxn modelId="{3679ABE2-3D00-471F-A68C-A8FA4D504186}" srcId="{9C459534-959A-455A-9090-B23E255F3061}" destId="{B3ED958E-7F11-4BE0-A90C-777F9B40DA78}" srcOrd="3" destOrd="0" parTransId="{0C9ACBF1-95B8-4F74-AC9A-3132670FB359}" sibTransId="{B25F627D-A533-473E-A768-C5D8B8F050ED}"/>
    <dgm:cxn modelId="{D7346715-1345-4BB7-BCAE-AB80A41DC193}" srcId="{9C459534-959A-455A-9090-B23E255F3061}" destId="{858151C7-0D2C-4D57-8A2B-C0EFC8759606}" srcOrd="1" destOrd="0" parTransId="{4EF77574-ADA3-43B7-A964-755003FC9379}" sibTransId="{10359E9F-634E-4D53-A2AF-75C6CC2D3021}"/>
    <dgm:cxn modelId="{F6EF460F-6186-4AE9-B50D-3136C0CD7005}" srcId="{9C459534-959A-455A-9090-B23E255F3061}" destId="{8C8C8DA8-C43F-4119-B707-2EE0E091172E}" srcOrd="0" destOrd="0" parTransId="{F668F48D-3940-409B-AFB7-2465174D514B}" sibTransId="{55C3A90C-896A-4F08-BD2C-CC4BFDBD3DC7}"/>
    <dgm:cxn modelId="{959AAFDD-FE0C-4875-95A2-8EAD53B35349}" type="presOf" srcId="{858151C7-0D2C-4D57-8A2B-C0EFC8759606}" destId="{FCCDC8FC-EBF9-433E-A8F2-AD965C99FEA2}" srcOrd="0" destOrd="0" presId="urn:microsoft.com/office/officeart/2008/layout/LinedList"/>
    <dgm:cxn modelId="{76F49853-245C-4F19-BD2D-E023D51659D2}" type="presOf" srcId="{8C8C8DA8-C43F-4119-B707-2EE0E091172E}" destId="{D60D4C1A-32DB-478D-A9D3-97A34BDE2088}" srcOrd="0" destOrd="0" presId="urn:microsoft.com/office/officeart/2008/layout/LinedList"/>
    <dgm:cxn modelId="{165E90B6-2991-41DA-98D3-DE9B742F2B0D}" type="presParOf" srcId="{3B0C9AD3-6E77-4B97-A4EF-E6799DEC5979}" destId="{6366C267-572B-4D1B-ABEC-72D5899BAB6B}" srcOrd="0" destOrd="0" presId="urn:microsoft.com/office/officeart/2008/layout/LinedList"/>
    <dgm:cxn modelId="{BFDE2609-ADCA-4F74-9AE8-60B54801232A}" type="presParOf" srcId="{3B0C9AD3-6E77-4B97-A4EF-E6799DEC5979}" destId="{8E7B8C13-60B7-4447-A6C0-26AA2ABF9AFC}" srcOrd="1" destOrd="0" presId="urn:microsoft.com/office/officeart/2008/layout/LinedList"/>
    <dgm:cxn modelId="{0EFBB766-D160-4ACB-92B8-61F2D6EC8C42}" type="presParOf" srcId="{8E7B8C13-60B7-4447-A6C0-26AA2ABF9AFC}" destId="{D60D4C1A-32DB-478D-A9D3-97A34BDE2088}" srcOrd="0" destOrd="0" presId="urn:microsoft.com/office/officeart/2008/layout/LinedList"/>
    <dgm:cxn modelId="{C798AE3C-24CB-40A8-BE9C-B304FB43F3EE}" type="presParOf" srcId="{8E7B8C13-60B7-4447-A6C0-26AA2ABF9AFC}" destId="{18E46406-0B11-4F8A-BC31-83E391DABDE5}" srcOrd="1" destOrd="0" presId="urn:microsoft.com/office/officeart/2008/layout/LinedList"/>
    <dgm:cxn modelId="{CAD6DC14-EB63-494F-AAB2-744F3DE90EDF}" type="presParOf" srcId="{3B0C9AD3-6E77-4B97-A4EF-E6799DEC5979}" destId="{36B775AA-A300-46AF-91AE-B172EF9032FE}" srcOrd="2" destOrd="0" presId="urn:microsoft.com/office/officeart/2008/layout/LinedList"/>
    <dgm:cxn modelId="{53C5630E-16F1-4C33-9F03-94656D146618}" type="presParOf" srcId="{3B0C9AD3-6E77-4B97-A4EF-E6799DEC5979}" destId="{9FE72764-BDED-4538-A75A-874B3A782D3D}" srcOrd="3" destOrd="0" presId="urn:microsoft.com/office/officeart/2008/layout/LinedList"/>
    <dgm:cxn modelId="{61941CB6-569C-4553-B05D-645F29C1A5E1}" type="presParOf" srcId="{9FE72764-BDED-4538-A75A-874B3A782D3D}" destId="{FCCDC8FC-EBF9-433E-A8F2-AD965C99FEA2}" srcOrd="0" destOrd="0" presId="urn:microsoft.com/office/officeart/2008/layout/LinedList"/>
    <dgm:cxn modelId="{3FF5D902-4353-4153-8912-B6D2A9B24A21}" type="presParOf" srcId="{9FE72764-BDED-4538-A75A-874B3A782D3D}" destId="{D5E46D2A-C380-43D7-BFD9-FC4D4B233F77}" srcOrd="1" destOrd="0" presId="urn:microsoft.com/office/officeart/2008/layout/LinedList"/>
    <dgm:cxn modelId="{020CB3D3-0370-4B7E-99AA-136E74D1ED03}" type="presParOf" srcId="{3B0C9AD3-6E77-4B97-A4EF-E6799DEC5979}" destId="{3261AC5E-D7BC-41B6-AC5B-38FBBE104C3E}" srcOrd="4" destOrd="0" presId="urn:microsoft.com/office/officeart/2008/layout/LinedList"/>
    <dgm:cxn modelId="{6E1644F5-B95F-416F-9A87-512504453CC5}" type="presParOf" srcId="{3B0C9AD3-6E77-4B97-A4EF-E6799DEC5979}" destId="{C44B5490-F330-4DD7-8B98-2999C13EBB46}" srcOrd="5" destOrd="0" presId="urn:microsoft.com/office/officeart/2008/layout/LinedList"/>
    <dgm:cxn modelId="{EDD09ACE-8D22-44D2-9199-1DC1CF511A94}" type="presParOf" srcId="{C44B5490-F330-4DD7-8B98-2999C13EBB46}" destId="{A4AF78B4-F7AC-438A-93AC-2D5AAB4E62B1}" srcOrd="0" destOrd="0" presId="urn:microsoft.com/office/officeart/2008/layout/LinedList"/>
    <dgm:cxn modelId="{743F332C-A522-48EA-918C-B499CC412F37}" type="presParOf" srcId="{C44B5490-F330-4DD7-8B98-2999C13EBB46}" destId="{ABF9042A-2CE9-46D7-BE4F-3EECED603F3A}" srcOrd="1" destOrd="0" presId="urn:microsoft.com/office/officeart/2008/layout/LinedList"/>
    <dgm:cxn modelId="{DBDFF95E-7278-44A2-98F7-F71300635B2B}" type="presParOf" srcId="{3B0C9AD3-6E77-4B97-A4EF-E6799DEC5979}" destId="{11DCB9AA-FEE0-4C9B-9185-F4BF70330547}" srcOrd="6" destOrd="0" presId="urn:microsoft.com/office/officeart/2008/layout/LinedList"/>
    <dgm:cxn modelId="{2F902D99-73F0-47EB-8597-902152C61D69}" type="presParOf" srcId="{3B0C9AD3-6E77-4B97-A4EF-E6799DEC5979}" destId="{3BB33E91-C800-471E-AC5B-47D304C18AF8}" srcOrd="7" destOrd="0" presId="urn:microsoft.com/office/officeart/2008/layout/LinedList"/>
    <dgm:cxn modelId="{2D5A1FD6-25D1-4B58-9104-36F1594C7267}" type="presParOf" srcId="{3BB33E91-C800-471E-AC5B-47D304C18AF8}" destId="{D0602153-F038-4721-846B-067ACA01B10B}" srcOrd="0" destOrd="0" presId="urn:microsoft.com/office/officeart/2008/layout/LinedList"/>
    <dgm:cxn modelId="{1F2BCBF7-2931-4D90-BF7E-E86A00DC7D12}" type="presParOf" srcId="{3BB33E91-C800-471E-AC5B-47D304C18AF8}" destId="{DFA43C60-71C1-4B23-BEA2-D5D6BD29458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51804-F3D8-4F7B-97E1-35D6EF6B6D40}">
      <dsp:nvSpPr>
        <dsp:cNvPr id="0" name=""/>
        <dsp:cNvSpPr/>
      </dsp:nvSpPr>
      <dsp:spPr>
        <a:xfrm>
          <a:off x="0" y="3598"/>
          <a:ext cx="6046132" cy="7664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AC955-64FB-4BFC-8EDE-A00760B9FF8D}">
      <dsp:nvSpPr>
        <dsp:cNvPr id="0" name=""/>
        <dsp:cNvSpPr/>
      </dsp:nvSpPr>
      <dsp:spPr>
        <a:xfrm>
          <a:off x="231849" y="176048"/>
          <a:ext cx="421544" cy="4215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4D296-969C-47A7-B77A-0DE9F622B7E0}">
      <dsp:nvSpPr>
        <dsp:cNvPr id="0" name=""/>
        <dsp:cNvSpPr/>
      </dsp:nvSpPr>
      <dsp:spPr>
        <a:xfrm>
          <a:off x="885243" y="3598"/>
          <a:ext cx="5160889" cy="7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15" tIns="81115" rIns="81115" bIns="8111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Testing hours (fall &amp; spring) Mon-Thurs 8:30am-6pm, Fri 8:30am-2pm, Sat 9:30am-12pm</a:t>
          </a:r>
        </a:p>
      </dsp:txBody>
      <dsp:txXfrm>
        <a:off x="885243" y="3598"/>
        <a:ext cx="5160889" cy="766444"/>
      </dsp:txXfrm>
    </dsp:sp>
    <dsp:sp modelId="{A2E1854B-0045-450F-B781-0319AC5EFC9C}">
      <dsp:nvSpPr>
        <dsp:cNvPr id="0" name=""/>
        <dsp:cNvSpPr/>
      </dsp:nvSpPr>
      <dsp:spPr>
        <a:xfrm>
          <a:off x="0" y="961654"/>
          <a:ext cx="6046132" cy="7664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10871-FE0D-466D-B164-36E681900999}">
      <dsp:nvSpPr>
        <dsp:cNvPr id="0" name=""/>
        <dsp:cNvSpPr/>
      </dsp:nvSpPr>
      <dsp:spPr>
        <a:xfrm>
          <a:off x="231849" y="1134104"/>
          <a:ext cx="421544" cy="4215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33ECD-22DC-40E4-8CC4-E311C966AA24}">
      <dsp:nvSpPr>
        <dsp:cNvPr id="0" name=""/>
        <dsp:cNvSpPr/>
      </dsp:nvSpPr>
      <dsp:spPr>
        <a:xfrm>
          <a:off x="885243" y="961654"/>
          <a:ext cx="5160889" cy="7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15" tIns="81115" rIns="81115" bIns="8111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Testing hours (summer) Mon-Thurs 8:30am-6pm, Fri 8:30am-12pm, Sat 9:30am-11am</a:t>
          </a:r>
        </a:p>
      </dsp:txBody>
      <dsp:txXfrm>
        <a:off x="885243" y="961654"/>
        <a:ext cx="5160889" cy="766444"/>
      </dsp:txXfrm>
    </dsp:sp>
    <dsp:sp modelId="{70D064F3-EBAA-49F1-BA95-FAEA53D739A0}">
      <dsp:nvSpPr>
        <dsp:cNvPr id="0" name=""/>
        <dsp:cNvSpPr/>
      </dsp:nvSpPr>
      <dsp:spPr>
        <a:xfrm>
          <a:off x="0" y="1919710"/>
          <a:ext cx="6046132" cy="7664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1CA7F-706B-4882-A8B9-6823BC9A2CF4}">
      <dsp:nvSpPr>
        <dsp:cNvPr id="0" name=""/>
        <dsp:cNvSpPr/>
      </dsp:nvSpPr>
      <dsp:spPr>
        <a:xfrm>
          <a:off x="231849" y="2092160"/>
          <a:ext cx="421544" cy="4215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501A1-5EC2-407D-9A70-A6CD9C60BF0E}">
      <dsp:nvSpPr>
        <dsp:cNvPr id="0" name=""/>
        <dsp:cNvSpPr/>
      </dsp:nvSpPr>
      <dsp:spPr>
        <a:xfrm>
          <a:off x="885243" y="1919710"/>
          <a:ext cx="5160889" cy="7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15" tIns="81115" rIns="81115" bIns="8111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Must receive required score to place into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MAT 085 or higher (EA 61-120 or QAS 237-300)   </a:t>
          </a:r>
        </a:p>
      </dsp:txBody>
      <dsp:txXfrm>
        <a:off x="885243" y="1919710"/>
        <a:ext cx="5160889" cy="766444"/>
      </dsp:txXfrm>
    </dsp:sp>
    <dsp:sp modelId="{4D706220-CD63-4E92-ADBE-A171EBD38A37}">
      <dsp:nvSpPr>
        <dsp:cNvPr id="0" name=""/>
        <dsp:cNvSpPr/>
      </dsp:nvSpPr>
      <dsp:spPr>
        <a:xfrm>
          <a:off x="0" y="2877766"/>
          <a:ext cx="6046132" cy="7664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3EF84-55B3-466D-B027-87F2A03F38D9}">
      <dsp:nvSpPr>
        <dsp:cNvPr id="0" name=""/>
        <dsp:cNvSpPr/>
      </dsp:nvSpPr>
      <dsp:spPr>
        <a:xfrm>
          <a:off x="231849" y="3050216"/>
          <a:ext cx="421544" cy="4215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CC7A1-8548-4E0F-964A-FAD0C48B2BA6}">
      <dsp:nvSpPr>
        <dsp:cNvPr id="0" name=""/>
        <dsp:cNvSpPr/>
      </dsp:nvSpPr>
      <dsp:spPr>
        <a:xfrm>
          <a:off x="885243" y="2877766"/>
          <a:ext cx="5160889" cy="7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15" tIns="81115" rIns="81115" bIns="8111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Must Receive required score to place into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RHT 101 </a:t>
          </a:r>
        </a:p>
      </dsp:txBody>
      <dsp:txXfrm>
        <a:off x="885243" y="2877766"/>
        <a:ext cx="5160889" cy="766444"/>
      </dsp:txXfrm>
    </dsp:sp>
    <dsp:sp modelId="{C1564E91-7978-4F48-AC44-C4FFC475C6B3}">
      <dsp:nvSpPr>
        <dsp:cNvPr id="0" name=""/>
        <dsp:cNvSpPr/>
      </dsp:nvSpPr>
      <dsp:spPr>
        <a:xfrm>
          <a:off x="0" y="3835822"/>
          <a:ext cx="6046132" cy="76644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63DAA-9913-444C-B530-5AE008F5F97D}">
      <dsp:nvSpPr>
        <dsp:cNvPr id="0" name=""/>
        <dsp:cNvSpPr/>
      </dsp:nvSpPr>
      <dsp:spPr>
        <a:xfrm>
          <a:off x="231849" y="4008272"/>
          <a:ext cx="421544" cy="4215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ABF62-F7ED-4A31-B31E-7ED05AEA2163}">
      <dsp:nvSpPr>
        <dsp:cNvPr id="0" name=""/>
        <dsp:cNvSpPr/>
      </dsp:nvSpPr>
      <dsp:spPr>
        <a:xfrm>
          <a:off x="885243" y="3835822"/>
          <a:ext cx="5160889" cy="7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15" tIns="81115" rIns="81115" bIns="8111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(Reading 80-120 or  NG Reading &amp; Writing Composite 550-600)</a:t>
          </a:r>
        </a:p>
      </dsp:txBody>
      <dsp:txXfrm>
        <a:off x="885243" y="3835822"/>
        <a:ext cx="5160889" cy="766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6C267-572B-4D1B-ABEC-72D5899BAB6B}">
      <dsp:nvSpPr>
        <dsp:cNvPr id="0" name=""/>
        <dsp:cNvSpPr/>
      </dsp:nvSpPr>
      <dsp:spPr>
        <a:xfrm>
          <a:off x="0" y="0"/>
          <a:ext cx="604613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0D4C1A-32DB-478D-A9D3-97A34BDE2088}">
      <dsp:nvSpPr>
        <dsp:cNvPr id="0" name=""/>
        <dsp:cNvSpPr/>
      </dsp:nvSpPr>
      <dsp:spPr>
        <a:xfrm>
          <a:off x="0" y="0"/>
          <a:ext cx="6046132" cy="1151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All required math and science courses will be considered only if completed within the last 5 years of entry into the nursing program.  </a:t>
          </a:r>
        </a:p>
      </dsp:txBody>
      <dsp:txXfrm>
        <a:off x="0" y="0"/>
        <a:ext cx="6046132" cy="1151466"/>
      </dsp:txXfrm>
    </dsp:sp>
    <dsp:sp modelId="{36B775AA-A300-46AF-91AE-B172EF9032FE}">
      <dsp:nvSpPr>
        <dsp:cNvPr id="0" name=""/>
        <dsp:cNvSpPr/>
      </dsp:nvSpPr>
      <dsp:spPr>
        <a:xfrm>
          <a:off x="0" y="1151466"/>
          <a:ext cx="6046132" cy="0"/>
        </a:xfrm>
        <a:prstGeom prst="line">
          <a:avLst/>
        </a:prstGeom>
        <a:gradFill rotWithShape="0">
          <a:gsLst>
            <a:gs pos="0">
              <a:schemeClr val="accent2">
                <a:hueOff val="-163625"/>
                <a:satOff val="12937"/>
                <a:lumOff val="-261"/>
                <a:alphaOff val="0"/>
                <a:tint val="96000"/>
                <a:lumMod val="104000"/>
              </a:schemeClr>
            </a:gs>
            <a:gs pos="100000">
              <a:schemeClr val="accent2">
                <a:hueOff val="-163625"/>
                <a:satOff val="12937"/>
                <a:lumOff val="-261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163625"/>
              <a:satOff val="12937"/>
              <a:lumOff val="-261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CDC8FC-EBF9-433E-A8F2-AD965C99FEA2}">
      <dsp:nvSpPr>
        <dsp:cNvPr id="0" name=""/>
        <dsp:cNvSpPr/>
      </dsp:nvSpPr>
      <dsp:spPr>
        <a:xfrm>
          <a:off x="0" y="1151466"/>
          <a:ext cx="6046132" cy="1151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Math and science courses require a grade of “C” or better. </a:t>
          </a:r>
        </a:p>
      </dsp:txBody>
      <dsp:txXfrm>
        <a:off x="0" y="1151466"/>
        <a:ext cx="6046132" cy="1151466"/>
      </dsp:txXfrm>
    </dsp:sp>
    <dsp:sp modelId="{3261AC5E-D7BC-41B6-AC5B-38FBBE104C3E}">
      <dsp:nvSpPr>
        <dsp:cNvPr id="0" name=""/>
        <dsp:cNvSpPr/>
      </dsp:nvSpPr>
      <dsp:spPr>
        <a:xfrm>
          <a:off x="0" y="2302933"/>
          <a:ext cx="6046132" cy="0"/>
        </a:xfrm>
        <a:prstGeom prst="line">
          <a:avLst/>
        </a:prstGeom>
        <a:gradFill rotWithShape="0">
          <a:gsLst>
            <a:gs pos="0">
              <a:schemeClr val="accent2">
                <a:hueOff val="-327250"/>
                <a:satOff val="25875"/>
                <a:lumOff val="-523"/>
                <a:alphaOff val="0"/>
                <a:tint val="96000"/>
                <a:lumMod val="104000"/>
              </a:schemeClr>
            </a:gs>
            <a:gs pos="100000">
              <a:schemeClr val="accent2">
                <a:hueOff val="-327250"/>
                <a:satOff val="25875"/>
                <a:lumOff val="-523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327250"/>
              <a:satOff val="25875"/>
              <a:lumOff val="-523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AF78B4-F7AC-438A-93AC-2D5AAB4E62B1}">
      <dsp:nvSpPr>
        <dsp:cNvPr id="0" name=""/>
        <dsp:cNvSpPr/>
      </dsp:nvSpPr>
      <dsp:spPr>
        <a:xfrm>
          <a:off x="0" y="2302933"/>
          <a:ext cx="6046132" cy="1151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Students must complete all pre-requisites and pre-admission courses before seeking admission into the program. </a:t>
          </a:r>
        </a:p>
      </dsp:txBody>
      <dsp:txXfrm>
        <a:off x="0" y="2302933"/>
        <a:ext cx="6046132" cy="1151466"/>
      </dsp:txXfrm>
    </dsp:sp>
    <dsp:sp modelId="{11DCB9AA-FEE0-4C9B-9185-F4BF70330547}">
      <dsp:nvSpPr>
        <dsp:cNvPr id="0" name=""/>
        <dsp:cNvSpPr/>
      </dsp:nvSpPr>
      <dsp:spPr>
        <a:xfrm>
          <a:off x="0" y="3454399"/>
          <a:ext cx="6046132" cy="0"/>
        </a:xfrm>
        <a:prstGeom prst="line">
          <a:avLst/>
        </a:prstGeom>
        <a:gradFill rotWithShape="0">
          <a:gsLst>
            <a:gs pos="0">
              <a:schemeClr val="accent2">
                <a:hueOff val="-490875"/>
                <a:satOff val="38812"/>
                <a:lumOff val="-784"/>
                <a:alphaOff val="0"/>
                <a:tint val="96000"/>
                <a:lumMod val="104000"/>
              </a:schemeClr>
            </a:gs>
            <a:gs pos="100000">
              <a:schemeClr val="accent2">
                <a:hueOff val="-490875"/>
                <a:satOff val="38812"/>
                <a:lumOff val="-784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490875"/>
              <a:satOff val="38812"/>
              <a:lumOff val="-784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602153-F038-4721-846B-067ACA01B10B}">
      <dsp:nvSpPr>
        <dsp:cNvPr id="0" name=""/>
        <dsp:cNvSpPr/>
      </dsp:nvSpPr>
      <dsp:spPr>
        <a:xfrm>
          <a:off x="0" y="3454399"/>
          <a:ext cx="6046132" cy="1151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All pre-requisite courses must be completed with a grade of “C” or better.</a:t>
          </a:r>
        </a:p>
      </dsp:txBody>
      <dsp:txXfrm>
        <a:off x="0" y="3454399"/>
        <a:ext cx="6046132" cy="1151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31BCC-5C13-4D6A-944B-53DEF7D2BB35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51DD4-A054-4D8E-9C5B-D22C7987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8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01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7769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87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45327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9968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4265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142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1562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7621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92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6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0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0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9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E778CE86-875F-4587-BCF6-FA054AFC0D53}" type="datetime1">
              <a:rPr lang="en-US" smtClean="0"/>
              <a:pPr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99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6FA2B21-3FCD-4721-B95C-427943F61125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98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titesting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p.state.il.u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SANDRABOWLING@TRITON.EDU" TargetMode="External"/><Relationship Id="rId3" Type="http://schemas.openxmlformats.org/officeDocument/2006/relationships/hyperlink" Target="mailto:kaylagagliardi@triton.edu" TargetMode="External"/><Relationship Id="rId7" Type="http://schemas.openxmlformats.org/officeDocument/2006/relationships/hyperlink" Target="mailto:tatianaross@triton.ed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tiffanyirby@triton.edu" TargetMode="External"/><Relationship Id="rId5" Type="http://schemas.openxmlformats.org/officeDocument/2006/relationships/hyperlink" Target="mailto:ALESIAIVY@TRITON.EDU" TargetMode="External"/><Relationship Id="rId4" Type="http://schemas.openxmlformats.org/officeDocument/2006/relationships/hyperlink" Target="mailto:sandrawerner@triton.edu" TargetMode="External"/><Relationship Id="rId9" Type="http://schemas.openxmlformats.org/officeDocument/2006/relationships/hyperlink" Target="mailto:geribrewer@triton.edu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riton.edu/students/testing-cente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9DCEF9-A1CB-46D9-B8D4-693ED8591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445" b="227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662" y="457201"/>
            <a:ext cx="8676222" cy="22097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Welcome To the 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Nursing Program Information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53C70-8245-46A3-BBAD-33A29917B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2962" y="4953000"/>
            <a:ext cx="8676222" cy="1905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500" dirty="0"/>
              <a:t>Geri Brewer RN MSN –Nursing Department Chairperson</a:t>
            </a:r>
          </a:p>
        </p:txBody>
      </p:sp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FAB55-3F5C-41FC-9B7C-FDCC5BCC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1924"/>
            <a:ext cx="9905998" cy="1352550"/>
          </a:xfrm>
        </p:spPr>
        <p:txBody>
          <a:bodyPr/>
          <a:lstStyle/>
          <a:p>
            <a:r>
              <a:rPr lang="en-US" b="1" u="sng" dirty="0"/>
              <a:t>Teas scores and retesting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31B14-7989-4F0B-BB2E-B47D84452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238250"/>
            <a:ext cx="10629901" cy="52292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Examinees will receive immediate test results at the end of their testing session. </a:t>
            </a:r>
          </a:p>
          <a:p>
            <a:endParaRPr lang="en-US" dirty="0"/>
          </a:p>
          <a:p>
            <a:r>
              <a:rPr lang="en-US" dirty="0"/>
              <a:t>Examinees are eligible to test three times within a two-year period. </a:t>
            </a:r>
          </a:p>
          <a:p>
            <a:endParaRPr lang="en-US" dirty="0"/>
          </a:p>
          <a:p>
            <a:r>
              <a:rPr lang="en-US" dirty="0"/>
              <a:t>There is a 30-day wait period between retakes. </a:t>
            </a:r>
          </a:p>
          <a:p>
            <a:endParaRPr lang="en-US" dirty="0"/>
          </a:p>
          <a:p>
            <a:r>
              <a:rPr lang="en-US" dirty="0"/>
              <a:t>Triton College accepts passing TEAS scores from other colleges; test scores are valid for two years and must be valid on the date the application is submitted. </a:t>
            </a:r>
          </a:p>
          <a:p>
            <a:endParaRPr lang="en-US" dirty="0"/>
          </a:p>
          <a:p>
            <a:r>
              <a:rPr lang="en-US" dirty="0"/>
              <a:t>Students may request a transcript of their scores from ATI at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>
                <a:hlinkClick r:id="rId2"/>
              </a:rPr>
              <a:t>http://www.atitesting.com</a:t>
            </a:r>
            <a:r>
              <a:rPr lang="en-US" dirty="0"/>
              <a:t>     Any scores submitted will count as an attempt.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Remediation information is attached to the information session packet. All are encouraged no matter what your composite score is to take time to review the remediation materials </a:t>
            </a:r>
          </a:p>
        </p:txBody>
      </p:sp>
    </p:spTree>
    <p:extLst>
      <p:ext uri="{BB962C8B-B14F-4D97-AF65-F5344CB8AC3E}">
        <p14:creationId xmlns:p14="http://schemas.microsoft.com/office/powerpoint/2010/main" val="222343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C11D987-FD09-4E42-9EFA-FF9D024BD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64" y="274638"/>
            <a:ext cx="8042672" cy="5159009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  <a:softEdge rad="190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7FCA34-F8C1-4696-AB86-E1CB88CC270C}"/>
              </a:ext>
            </a:extLst>
          </p:cNvPr>
          <p:cNvSpPr txBox="1"/>
          <p:nvPr/>
        </p:nvSpPr>
        <p:spPr>
          <a:xfrm>
            <a:off x="4204105" y="5156648"/>
            <a:ext cx="39869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Lucida Handwriting" panose="03010101010101010101" pitchFamily="66" charset="0"/>
              </a:rPr>
              <a:t>You can do this!!!</a:t>
            </a:r>
          </a:p>
        </p:txBody>
      </p:sp>
    </p:spTree>
    <p:extLst>
      <p:ext uri="{BB962C8B-B14F-4D97-AF65-F5344CB8AC3E}">
        <p14:creationId xmlns:p14="http://schemas.microsoft.com/office/powerpoint/2010/main" val="214378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48802-7251-4D0D-9A48-78E4B4B1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Pre-requisites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23783B-76DB-49BA-B9D2-BE45F5836D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5952029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161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8A17-0FDC-414F-A25F-E55D6702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Changes in </a:t>
            </a:r>
            <a:br>
              <a:rPr lang="en-US" b="1" dirty="0"/>
            </a:br>
            <a:r>
              <a:rPr lang="en-US" b="1" dirty="0"/>
              <a:t>Spring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B1C40-7654-4C3B-96CE-13BAF1817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All nursing applicants </a:t>
            </a:r>
          </a:p>
          <a:p>
            <a:pPr marL="0" indent="0" algn="ctr">
              <a:buNone/>
            </a:pPr>
            <a:r>
              <a:rPr lang="en-US" dirty="0"/>
              <a:t>will be required to have a</a:t>
            </a:r>
          </a:p>
          <a:p>
            <a:pPr marL="0" indent="0" algn="ctr">
              <a:buNone/>
            </a:pPr>
            <a:r>
              <a:rPr lang="en-US" dirty="0"/>
              <a:t> CNA certificate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3A467-9506-4FB0-A6A8-4E13C70F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83" y="645106"/>
            <a:ext cx="4977244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07983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3CB3-B103-480A-9ACF-DE25CA8F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397" y="792480"/>
            <a:ext cx="9905998" cy="15300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>General Education Courses</a:t>
            </a:r>
            <a:br>
              <a:rPr lang="en-US" dirty="0"/>
            </a:br>
            <a:r>
              <a:rPr lang="en-US" sz="2200" cap="none" dirty="0">
                <a:solidFill>
                  <a:schemeClr val="accent3">
                    <a:lumMod val="75000"/>
                  </a:schemeClr>
                </a:solidFill>
              </a:rPr>
              <a:t>General education courses are required to receive AAS degree. </a:t>
            </a:r>
            <a:br>
              <a:rPr lang="en-US" sz="2200" cap="none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200" cap="none" dirty="0">
                <a:solidFill>
                  <a:schemeClr val="accent3">
                    <a:lumMod val="75000"/>
                  </a:schemeClr>
                </a:solidFill>
              </a:rPr>
              <a:t>It is helpful to complete these courses prior to the start if nursing courses.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AA4D4-0C9B-4A25-89FA-B27644D05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01952"/>
            <a:ext cx="9905998" cy="47183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EDU 206◊    Human Growth and Development                3 credits </a:t>
            </a:r>
          </a:p>
          <a:p>
            <a:endParaRPr lang="en-US" dirty="0"/>
          </a:p>
          <a:p>
            <a:r>
              <a:rPr lang="en-US" dirty="0"/>
              <a:t>BIS 222◊      Principles of Microbiology                          4 credits </a:t>
            </a:r>
          </a:p>
          <a:p>
            <a:endParaRPr lang="en-US" dirty="0"/>
          </a:p>
          <a:p>
            <a:r>
              <a:rPr lang="en-US" dirty="0"/>
              <a:t>SOC 100◊   Introduction to Sociology                          3 credits </a:t>
            </a:r>
          </a:p>
          <a:p>
            <a:endParaRPr lang="en-US" dirty="0"/>
          </a:p>
          <a:p>
            <a:r>
              <a:rPr lang="en-US" dirty="0"/>
              <a:t>RHT 102◊     Freshman Rhetoric and Composition II         3 credits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SPE 101◊     Principles of Effective Speaking                     3 credits </a:t>
            </a:r>
          </a:p>
          <a:p>
            <a:endParaRPr lang="en-US" u="sng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Total   16  Gen ED credit hours</a:t>
            </a:r>
          </a:p>
        </p:txBody>
      </p:sp>
    </p:spTree>
    <p:extLst>
      <p:ext uri="{BB962C8B-B14F-4D97-AF65-F5344CB8AC3E}">
        <p14:creationId xmlns:p14="http://schemas.microsoft.com/office/powerpoint/2010/main" val="1048596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C55408-AE82-409F-AD02-55B2E61F5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100" y="645106"/>
            <a:ext cx="3935811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A2C38-97DE-4EB6-83F9-6AAE122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315" y="35506"/>
            <a:ext cx="5122606" cy="1905000"/>
          </a:xfrm>
        </p:spPr>
        <p:txBody>
          <a:bodyPr>
            <a:normAutofit/>
          </a:bodyPr>
          <a:lstStyle/>
          <a:p>
            <a:r>
              <a:rPr lang="en-US" dirty="0"/>
              <a:t>Additional points…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A5D9A-37CF-45C3-9E05-EC33A62F9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41475"/>
            <a:ext cx="5122606" cy="321627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Previously College Academic History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 No D or F = 0.5 pts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 No more than 1 semester “W” = 0.5 pts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Previously earned Associate Degree = 0.5 pts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Previously earned Bachelors Degree = 1.0 pts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 (Awarded either Associate Degree or Bachelors Degree cannot earn points for both degrees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AFAE9-AF5A-4B33-A798-446B196F7D82}"/>
              </a:ext>
            </a:extLst>
          </p:cNvPr>
          <p:cNvSpPr txBox="1"/>
          <p:nvPr/>
        </p:nvSpPr>
        <p:spPr>
          <a:xfrm>
            <a:off x="2314870" y="5461966"/>
            <a:ext cx="2714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Lucida Handwriting" panose="03010101010101010101" pitchFamily="66" charset="0"/>
              </a:rPr>
              <a:t>You Got This!</a:t>
            </a:r>
          </a:p>
        </p:txBody>
      </p:sp>
    </p:spTree>
    <p:extLst>
      <p:ext uri="{BB962C8B-B14F-4D97-AF65-F5344CB8AC3E}">
        <p14:creationId xmlns:p14="http://schemas.microsoft.com/office/powerpoint/2010/main" val="2220030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B410B-48A2-4B20-8CB1-99C17964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dirty="0"/>
              <a:t>            In a nutshell….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D7FDE-4058-4A42-A404-B4527FB6B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5400" b="1" i="1" dirty="0">
                <a:solidFill>
                  <a:srgbClr val="FF0000"/>
                </a:solidFill>
              </a:rPr>
              <a:t>Aim for high scores</a:t>
            </a:r>
          </a:p>
          <a:p>
            <a:endParaRPr lang="en-US" dirty="0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A88B6AAB-1BC3-4CF9-BECF-9F35626E7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70839" y="1280585"/>
            <a:ext cx="3976788" cy="397678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D91D7-1FB9-4260-9DA6-723244D7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137" y="3581400"/>
            <a:ext cx="3756721" cy="281940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270075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90F3EE-0CD1-4520-B020-4E1DF3141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EFDE1E9-7FE0-45CA-9DE2-237F77319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2270840"/>
          </a:xfrm>
          <a:custGeom>
            <a:avLst/>
            <a:gdLst>
              <a:gd name="connsiteX0" fmla="*/ 0 w 12192000"/>
              <a:gd name="connsiteY0" fmla="*/ 0 h 2270840"/>
              <a:gd name="connsiteX1" fmla="*/ 12192000 w 12192000"/>
              <a:gd name="connsiteY1" fmla="*/ 0 h 2270840"/>
              <a:gd name="connsiteX2" fmla="*/ 12192000 w 12192000"/>
              <a:gd name="connsiteY2" fmla="*/ 519831 h 2270840"/>
              <a:gd name="connsiteX3" fmla="*/ 12192000 w 12192000"/>
              <a:gd name="connsiteY3" fmla="*/ 744794 h 2270840"/>
              <a:gd name="connsiteX4" fmla="*/ 12192000 w 12192000"/>
              <a:gd name="connsiteY4" fmla="*/ 1754022 h 2270840"/>
              <a:gd name="connsiteX5" fmla="*/ 11957522 w 12192000"/>
              <a:gd name="connsiteY5" fmla="*/ 1797924 h 2270840"/>
              <a:gd name="connsiteX6" fmla="*/ 11679973 w 12192000"/>
              <a:gd name="connsiteY6" fmla="*/ 1847668 h 2270840"/>
              <a:gd name="connsiteX7" fmla="*/ 11401197 w 12192000"/>
              <a:gd name="connsiteY7" fmla="*/ 1896361 h 2270840"/>
              <a:gd name="connsiteX8" fmla="*/ 11121192 w 12192000"/>
              <a:gd name="connsiteY8" fmla="*/ 1938047 h 2270840"/>
              <a:gd name="connsiteX9" fmla="*/ 10842416 w 12192000"/>
              <a:gd name="connsiteY9" fmla="*/ 1980084 h 2270840"/>
              <a:gd name="connsiteX10" fmla="*/ 10562411 w 12192000"/>
              <a:gd name="connsiteY10" fmla="*/ 2019319 h 2270840"/>
              <a:gd name="connsiteX11" fmla="*/ 10286091 w 12192000"/>
              <a:gd name="connsiteY11" fmla="*/ 2052948 h 2270840"/>
              <a:gd name="connsiteX12" fmla="*/ 10006086 w 12192000"/>
              <a:gd name="connsiteY12" fmla="*/ 2084826 h 2270840"/>
              <a:gd name="connsiteX13" fmla="*/ 9727310 w 12192000"/>
              <a:gd name="connsiteY13" fmla="*/ 2113902 h 2270840"/>
              <a:gd name="connsiteX14" fmla="*/ 9453445 w 12192000"/>
              <a:gd name="connsiteY14" fmla="*/ 2139124 h 2270840"/>
              <a:gd name="connsiteX15" fmla="*/ 9175897 w 12192000"/>
              <a:gd name="connsiteY15" fmla="*/ 2164346 h 2270840"/>
              <a:gd name="connsiteX16" fmla="*/ 8902033 w 12192000"/>
              <a:gd name="connsiteY16" fmla="*/ 2185365 h 2270840"/>
              <a:gd name="connsiteX17" fmla="*/ 8628169 w 12192000"/>
              <a:gd name="connsiteY17" fmla="*/ 2201829 h 2270840"/>
              <a:gd name="connsiteX18" fmla="*/ 8355533 w 12192000"/>
              <a:gd name="connsiteY18" fmla="*/ 2218995 h 2270840"/>
              <a:gd name="connsiteX19" fmla="*/ 8085353 w 12192000"/>
              <a:gd name="connsiteY19" fmla="*/ 2233357 h 2270840"/>
              <a:gd name="connsiteX20" fmla="*/ 7817629 w 12192000"/>
              <a:gd name="connsiteY20" fmla="*/ 2243516 h 2270840"/>
              <a:gd name="connsiteX21" fmla="*/ 7549905 w 12192000"/>
              <a:gd name="connsiteY21" fmla="*/ 2252274 h 2270840"/>
              <a:gd name="connsiteX22" fmla="*/ 7284638 w 12192000"/>
              <a:gd name="connsiteY22" fmla="*/ 2260681 h 2270840"/>
              <a:gd name="connsiteX23" fmla="*/ 7023055 w 12192000"/>
              <a:gd name="connsiteY23" fmla="*/ 2264535 h 2270840"/>
              <a:gd name="connsiteX24" fmla="*/ 6761472 w 12192000"/>
              <a:gd name="connsiteY24" fmla="*/ 2268738 h 2270840"/>
              <a:gd name="connsiteX25" fmla="*/ 6503573 w 12192000"/>
              <a:gd name="connsiteY25" fmla="*/ 2270840 h 2270840"/>
              <a:gd name="connsiteX26" fmla="*/ 6248130 w 12192000"/>
              <a:gd name="connsiteY26" fmla="*/ 2268738 h 2270840"/>
              <a:gd name="connsiteX27" fmla="*/ 5995144 w 12192000"/>
              <a:gd name="connsiteY27" fmla="*/ 2268738 h 2270840"/>
              <a:gd name="connsiteX28" fmla="*/ 5744613 w 12192000"/>
              <a:gd name="connsiteY28" fmla="*/ 2264535 h 2270840"/>
              <a:gd name="connsiteX29" fmla="*/ 5498995 w 12192000"/>
              <a:gd name="connsiteY29" fmla="*/ 2258229 h 2270840"/>
              <a:gd name="connsiteX30" fmla="*/ 5255834 w 12192000"/>
              <a:gd name="connsiteY30" fmla="*/ 2252274 h 2270840"/>
              <a:gd name="connsiteX31" fmla="*/ 5017584 w 12192000"/>
              <a:gd name="connsiteY31" fmla="*/ 2245618 h 2270840"/>
              <a:gd name="connsiteX32" fmla="*/ 4780562 w 12192000"/>
              <a:gd name="connsiteY32" fmla="*/ 2235459 h 2270840"/>
              <a:gd name="connsiteX33" fmla="*/ 4547227 w 12192000"/>
              <a:gd name="connsiteY33" fmla="*/ 2224599 h 2270840"/>
              <a:gd name="connsiteX34" fmla="*/ 4318800 w 12192000"/>
              <a:gd name="connsiteY34" fmla="*/ 2214791 h 2270840"/>
              <a:gd name="connsiteX35" fmla="*/ 3873004 w 12192000"/>
              <a:gd name="connsiteY35" fmla="*/ 2187116 h 2270840"/>
              <a:gd name="connsiteX36" fmla="*/ 3445628 w 12192000"/>
              <a:gd name="connsiteY36" fmla="*/ 2157691 h 2270840"/>
              <a:gd name="connsiteX37" fmla="*/ 3035446 w 12192000"/>
              <a:gd name="connsiteY37" fmla="*/ 2126863 h 2270840"/>
              <a:gd name="connsiteX38" fmla="*/ 2647370 w 12192000"/>
              <a:gd name="connsiteY38" fmla="*/ 2092884 h 2270840"/>
              <a:gd name="connsiteX39" fmla="*/ 2276487 w 12192000"/>
              <a:gd name="connsiteY39" fmla="*/ 2057502 h 2270840"/>
              <a:gd name="connsiteX40" fmla="*/ 1932621 w 12192000"/>
              <a:gd name="connsiteY40" fmla="*/ 2019319 h 2270840"/>
              <a:gd name="connsiteX41" fmla="*/ 1609634 w 12192000"/>
              <a:gd name="connsiteY41" fmla="*/ 1981836 h 2270840"/>
              <a:gd name="connsiteX42" fmla="*/ 1312435 w 12192000"/>
              <a:gd name="connsiteY42" fmla="*/ 1944353 h 2270840"/>
              <a:gd name="connsiteX43" fmla="*/ 1039799 w 12192000"/>
              <a:gd name="connsiteY43" fmla="*/ 1908972 h 2270840"/>
              <a:gd name="connsiteX44" fmla="*/ 797865 w 12192000"/>
              <a:gd name="connsiteY44" fmla="*/ 1875342 h 2270840"/>
              <a:gd name="connsiteX45" fmla="*/ 579265 w 12192000"/>
              <a:gd name="connsiteY45" fmla="*/ 1843464 h 2270840"/>
              <a:gd name="connsiteX46" fmla="*/ 395052 w 12192000"/>
              <a:gd name="connsiteY46" fmla="*/ 1816841 h 2270840"/>
              <a:gd name="connsiteX47" fmla="*/ 240312 w 12192000"/>
              <a:gd name="connsiteY47" fmla="*/ 1791618 h 2270840"/>
              <a:gd name="connsiteX48" fmla="*/ 27853 w 12192000"/>
              <a:gd name="connsiteY48" fmla="*/ 1755537 h 2270840"/>
              <a:gd name="connsiteX49" fmla="*/ 0 w 12192000"/>
              <a:gd name="connsiteY49" fmla="*/ 1750824 h 2270840"/>
              <a:gd name="connsiteX50" fmla="*/ 0 w 12192000"/>
              <a:gd name="connsiteY50" fmla="*/ 744794 h 2270840"/>
              <a:gd name="connsiteX51" fmla="*/ 0 w 12192000"/>
              <a:gd name="connsiteY51" fmla="*/ 519831 h 227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270840">
                <a:moveTo>
                  <a:pt x="0" y="0"/>
                </a:moveTo>
                <a:lnTo>
                  <a:pt x="12192000" y="0"/>
                </a:lnTo>
                <a:lnTo>
                  <a:pt x="12192000" y="519831"/>
                </a:lnTo>
                <a:lnTo>
                  <a:pt x="12192000" y="744794"/>
                </a:lnTo>
                <a:lnTo>
                  <a:pt x="12192000" y="1754022"/>
                </a:lnTo>
                <a:lnTo>
                  <a:pt x="11957522" y="1797924"/>
                </a:lnTo>
                <a:lnTo>
                  <a:pt x="11679973" y="1847668"/>
                </a:lnTo>
                <a:lnTo>
                  <a:pt x="11401197" y="1896361"/>
                </a:lnTo>
                <a:lnTo>
                  <a:pt x="11121192" y="1938047"/>
                </a:lnTo>
                <a:lnTo>
                  <a:pt x="10842416" y="1980084"/>
                </a:lnTo>
                <a:lnTo>
                  <a:pt x="10562411" y="2019319"/>
                </a:lnTo>
                <a:lnTo>
                  <a:pt x="10286091" y="2052948"/>
                </a:lnTo>
                <a:lnTo>
                  <a:pt x="10006086" y="2084826"/>
                </a:lnTo>
                <a:lnTo>
                  <a:pt x="9727310" y="2113902"/>
                </a:lnTo>
                <a:lnTo>
                  <a:pt x="9453445" y="2139124"/>
                </a:lnTo>
                <a:lnTo>
                  <a:pt x="9175897" y="2164346"/>
                </a:lnTo>
                <a:lnTo>
                  <a:pt x="8902033" y="2185365"/>
                </a:lnTo>
                <a:lnTo>
                  <a:pt x="8628169" y="2201829"/>
                </a:lnTo>
                <a:lnTo>
                  <a:pt x="8355533" y="2218995"/>
                </a:lnTo>
                <a:lnTo>
                  <a:pt x="8085353" y="2233357"/>
                </a:lnTo>
                <a:lnTo>
                  <a:pt x="7817629" y="2243516"/>
                </a:lnTo>
                <a:lnTo>
                  <a:pt x="7549905" y="2252274"/>
                </a:lnTo>
                <a:lnTo>
                  <a:pt x="7284638" y="2260681"/>
                </a:lnTo>
                <a:lnTo>
                  <a:pt x="7023055" y="2264535"/>
                </a:lnTo>
                <a:lnTo>
                  <a:pt x="6761472" y="2268738"/>
                </a:lnTo>
                <a:lnTo>
                  <a:pt x="6503573" y="2270840"/>
                </a:lnTo>
                <a:lnTo>
                  <a:pt x="6248130" y="2268738"/>
                </a:lnTo>
                <a:lnTo>
                  <a:pt x="5995144" y="2268738"/>
                </a:lnTo>
                <a:lnTo>
                  <a:pt x="5744613" y="2264535"/>
                </a:lnTo>
                <a:lnTo>
                  <a:pt x="5498995" y="2258229"/>
                </a:lnTo>
                <a:lnTo>
                  <a:pt x="5255834" y="2252274"/>
                </a:lnTo>
                <a:lnTo>
                  <a:pt x="5017584" y="2245618"/>
                </a:lnTo>
                <a:lnTo>
                  <a:pt x="4780562" y="2235459"/>
                </a:lnTo>
                <a:lnTo>
                  <a:pt x="4547227" y="2224599"/>
                </a:lnTo>
                <a:lnTo>
                  <a:pt x="4318800" y="2214791"/>
                </a:lnTo>
                <a:lnTo>
                  <a:pt x="3873004" y="2187116"/>
                </a:lnTo>
                <a:lnTo>
                  <a:pt x="3445628" y="2157691"/>
                </a:lnTo>
                <a:lnTo>
                  <a:pt x="3035446" y="2126863"/>
                </a:lnTo>
                <a:lnTo>
                  <a:pt x="2647370" y="2092884"/>
                </a:lnTo>
                <a:lnTo>
                  <a:pt x="2276487" y="2057502"/>
                </a:lnTo>
                <a:lnTo>
                  <a:pt x="1932621" y="2019319"/>
                </a:lnTo>
                <a:lnTo>
                  <a:pt x="1609634" y="1981836"/>
                </a:lnTo>
                <a:lnTo>
                  <a:pt x="1312435" y="1944353"/>
                </a:lnTo>
                <a:lnTo>
                  <a:pt x="1039799" y="1908972"/>
                </a:lnTo>
                <a:lnTo>
                  <a:pt x="797865" y="1875342"/>
                </a:lnTo>
                <a:lnTo>
                  <a:pt x="579265" y="1843464"/>
                </a:lnTo>
                <a:lnTo>
                  <a:pt x="395052" y="1816841"/>
                </a:lnTo>
                <a:lnTo>
                  <a:pt x="240312" y="1791618"/>
                </a:lnTo>
                <a:lnTo>
                  <a:pt x="27853" y="1755537"/>
                </a:lnTo>
                <a:lnTo>
                  <a:pt x="0" y="1750824"/>
                </a:lnTo>
                <a:lnTo>
                  <a:pt x="0" y="744794"/>
                </a:lnTo>
                <a:lnTo>
                  <a:pt x="0" y="519831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BE59A-696C-41B9-B790-790BA9F6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73480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Other Program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CC649-3CB0-4D97-BADD-573F9BEAF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2000251"/>
            <a:ext cx="12192000" cy="42481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CPR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Health requirements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Criminal background check – CLEAR, no misdemeanors or felonies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       • Start expunging or pardon procedure NOW     Reference – </a:t>
            </a:r>
            <a:r>
              <a:rPr lang="en-US" sz="2200" dirty="0">
                <a:hlinkClick r:id="rId3"/>
              </a:rPr>
              <a:t>http://www.isp.state.il.us/</a:t>
            </a: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Drug screening-</a:t>
            </a:r>
            <a:r>
              <a:rPr lang="en-US" sz="2200" i="1" dirty="0"/>
              <a:t>sorry no marijuana in the system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Alcohol breath test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Annual flu shots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Students are responsible for the cost of the above requirements</a:t>
            </a:r>
          </a:p>
        </p:txBody>
      </p:sp>
    </p:spTree>
    <p:extLst>
      <p:ext uri="{BB962C8B-B14F-4D97-AF65-F5344CB8AC3E}">
        <p14:creationId xmlns:p14="http://schemas.microsoft.com/office/powerpoint/2010/main" val="4248998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766D9-F5E0-47E7-8445-6017419F2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73" y="552450"/>
            <a:ext cx="3642493" cy="5448300"/>
          </a:xfrm>
        </p:spPr>
        <p:txBody>
          <a:bodyPr>
            <a:normAutofit fontScale="90000"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</a:pPr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  <a:t/>
            </a:r>
            <a:b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  <a:t/>
            </a:r>
            <a:b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  <a:t/>
            </a:r>
            <a:b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  <a:t/>
            </a:r>
            <a:b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  <a:t/>
            </a:r>
            <a:b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  <a:t/>
            </a:r>
            <a:b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  <a:t/>
            </a:r>
            <a:b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  <a:t/>
            </a:r>
            <a:b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  <a:t/>
            </a:r>
            <a:b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Quintessential"/>
                <a:ea typeface="Quintessential"/>
                <a:cs typeface="Quintessential"/>
                <a:sym typeface="Quintessential"/>
              </a:rPr>
            </a:b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32451-2EA6-4864-9A58-8D12BE470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94" y="743383"/>
            <a:ext cx="6916633" cy="506643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4E4333-49B7-4434-9241-F51F655F3E02}"/>
              </a:ext>
            </a:extLst>
          </p:cNvPr>
          <p:cNvSpPr/>
          <p:nvPr/>
        </p:nvSpPr>
        <p:spPr>
          <a:xfrm>
            <a:off x="209550" y="408486"/>
            <a:ext cx="4077316" cy="5897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>
                <a:schemeClr val="lt1"/>
              </a:buClr>
            </a:pPr>
            <a:r>
              <a:rPr lang="en-US" sz="2500" b="1" i="1" dirty="0">
                <a:solidFill>
                  <a:schemeClr val="lt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“Some people</a:t>
            </a:r>
          </a:p>
          <a:p>
            <a:pPr lvl="0" algn="ctr">
              <a:lnSpc>
                <a:spcPct val="150000"/>
              </a:lnSpc>
              <a:buClr>
                <a:schemeClr val="lt1"/>
              </a:buClr>
            </a:pPr>
            <a:r>
              <a:rPr lang="en-US" sz="2500" b="1" i="1" dirty="0">
                <a:solidFill>
                  <a:schemeClr val="lt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 </a:t>
            </a:r>
            <a:r>
              <a:rPr lang="en-US" sz="3600" b="1" i="1" dirty="0">
                <a:solidFill>
                  <a:schemeClr val="lt1"/>
                </a:solidFill>
                <a:latin typeface="Palatino Linotype" panose="02040502050505030304" pitchFamily="18" charset="0"/>
                <a:ea typeface="Quintessential"/>
                <a:cs typeface="Quintessential"/>
                <a:sym typeface="Quintessential"/>
              </a:rPr>
              <a:t>want</a:t>
            </a:r>
            <a:r>
              <a:rPr lang="en-US" sz="2500" b="1" i="1" dirty="0">
                <a:solidFill>
                  <a:schemeClr val="lt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 </a:t>
            </a:r>
          </a:p>
          <a:p>
            <a:pPr lvl="0" algn="ctr">
              <a:lnSpc>
                <a:spcPct val="150000"/>
              </a:lnSpc>
              <a:buClr>
                <a:schemeClr val="lt1"/>
              </a:buClr>
            </a:pPr>
            <a:r>
              <a:rPr lang="en-US" sz="2500" b="1" i="1" dirty="0">
                <a:solidFill>
                  <a:schemeClr val="lt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it to happen, some </a:t>
            </a:r>
            <a:r>
              <a:rPr lang="en-US" sz="4000" b="1" i="1" dirty="0">
                <a:solidFill>
                  <a:schemeClr val="lt1"/>
                </a:solidFill>
                <a:latin typeface="Palatino Linotype" panose="02040502050505030304" pitchFamily="18" charset="0"/>
                <a:ea typeface="Quintessential"/>
                <a:cs typeface="Quintessential"/>
                <a:sym typeface="Quintessential"/>
              </a:rPr>
              <a:t>wish</a:t>
            </a:r>
          </a:p>
          <a:p>
            <a:pPr lvl="0" algn="ctr">
              <a:lnSpc>
                <a:spcPct val="150000"/>
              </a:lnSpc>
              <a:buClr>
                <a:schemeClr val="lt1"/>
              </a:buClr>
            </a:pPr>
            <a:r>
              <a:rPr lang="en-US" sz="2500" b="1" i="1" dirty="0">
                <a:solidFill>
                  <a:schemeClr val="lt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 it would happen, others </a:t>
            </a:r>
            <a:r>
              <a:rPr lang="en-US" sz="4800" b="1" i="1" dirty="0">
                <a:solidFill>
                  <a:srgbClr val="FF0000"/>
                </a:solidFill>
                <a:latin typeface="Palatino Linotype" panose="02040502050505030304" pitchFamily="18" charset="0"/>
                <a:ea typeface="Quintessential"/>
                <a:cs typeface="Quintessential"/>
                <a:sym typeface="Quintessential"/>
              </a:rPr>
              <a:t>make</a:t>
            </a:r>
            <a:r>
              <a:rPr lang="en-US" sz="2500" b="1" i="1" dirty="0">
                <a:solidFill>
                  <a:schemeClr val="lt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 </a:t>
            </a:r>
          </a:p>
          <a:p>
            <a:pPr lvl="0" algn="ctr">
              <a:lnSpc>
                <a:spcPct val="150000"/>
              </a:lnSpc>
              <a:buClr>
                <a:schemeClr val="lt1"/>
              </a:buClr>
            </a:pPr>
            <a:r>
              <a:rPr lang="en-US" sz="2500" b="1" i="1" dirty="0">
                <a:solidFill>
                  <a:schemeClr val="lt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it happen.”</a:t>
            </a:r>
          </a:p>
          <a:p>
            <a:pPr lvl="0" algn="ctr">
              <a:lnSpc>
                <a:spcPct val="150000"/>
              </a:lnSpc>
              <a:spcBef>
                <a:spcPts val="1000"/>
              </a:spcBef>
              <a:buClr>
                <a:schemeClr val="lt1"/>
              </a:buClr>
            </a:pPr>
            <a:r>
              <a:rPr lang="en-US" sz="2500" b="1" i="1" dirty="0">
                <a:solidFill>
                  <a:schemeClr val="lt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- </a:t>
            </a:r>
            <a:r>
              <a:rPr lang="en-US" sz="2500" i="1" dirty="0">
                <a:solidFill>
                  <a:schemeClr val="lt1"/>
                </a:solidFill>
                <a:latin typeface="Lucida Handwriting" panose="03010101010101010101" pitchFamily="66" charset="0"/>
                <a:ea typeface="Quintessential"/>
                <a:cs typeface="Quintessential"/>
                <a:sym typeface="Quintessential"/>
              </a:rPr>
              <a:t>Michael Jordan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4D8AA-73E3-482F-BB17-CB0AC5DBC7D9}"/>
              </a:ext>
            </a:extLst>
          </p:cNvPr>
          <p:cNvSpPr txBox="1"/>
          <p:nvPr/>
        </p:nvSpPr>
        <p:spPr>
          <a:xfrm>
            <a:off x="6704986" y="5723751"/>
            <a:ext cx="4270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Lucida Handwriting" panose="03010101010101010101" pitchFamily="66" charset="0"/>
              </a:rPr>
              <a:t>Make this happen!!</a:t>
            </a:r>
          </a:p>
        </p:txBody>
      </p:sp>
    </p:spTree>
    <p:extLst>
      <p:ext uri="{BB962C8B-B14F-4D97-AF65-F5344CB8AC3E}">
        <p14:creationId xmlns:p14="http://schemas.microsoft.com/office/powerpoint/2010/main" val="368384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46951-13FF-4780-A604-E1711EAB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504950"/>
          </a:xfrm>
        </p:spPr>
        <p:txBody>
          <a:bodyPr>
            <a:normAutofit/>
          </a:bodyPr>
          <a:lstStyle/>
          <a:p>
            <a:r>
              <a:rPr lang="en-US" u="sng" dirty="0"/>
              <a:t>Student Resources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C8A65-8973-4DC3-A110-5E11F85C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1600626"/>
            <a:ext cx="7491158" cy="5028773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900" dirty="0"/>
              <a:t>Financial Aid Office:  B 160, </a:t>
            </a:r>
            <a:r>
              <a:rPr lang="en-US" sz="1900" dirty="0" err="1"/>
              <a:t>ext</a:t>
            </a:r>
            <a:r>
              <a:rPr lang="en-US" sz="1900" dirty="0"/>
              <a:t> 3155</a:t>
            </a:r>
          </a:p>
          <a:p>
            <a:pPr>
              <a:lnSpc>
                <a:spcPct val="90000"/>
              </a:lnSpc>
            </a:pP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dirty="0"/>
              <a:t> Federal &amp; State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 Grants, awards &amp; work study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 Local &amp; private scholarships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 Student Loans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 Institutional awards</a:t>
            </a:r>
          </a:p>
          <a:p>
            <a:pPr lvl="1">
              <a:lnSpc>
                <a:spcPct val="90000"/>
              </a:lnSpc>
            </a:pP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dirty="0"/>
              <a:t> Veteran’s Office Programs B 160, </a:t>
            </a:r>
            <a:r>
              <a:rPr lang="en-US" sz="1900" dirty="0" err="1"/>
              <a:t>ext</a:t>
            </a:r>
            <a:r>
              <a:rPr lang="en-US" sz="1900" dirty="0"/>
              <a:t> 3651 OR 3531 </a:t>
            </a:r>
          </a:p>
          <a:p>
            <a:pPr>
              <a:lnSpc>
                <a:spcPct val="90000"/>
              </a:lnSpc>
            </a:pP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dirty="0"/>
              <a:t> Triton Retraining Assistance Center (TRAC) A-204  </a:t>
            </a:r>
            <a:r>
              <a:rPr lang="en-US" sz="1900" dirty="0" err="1"/>
              <a:t>ext</a:t>
            </a:r>
            <a:r>
              <a:rPr lang="en-US" sz="1900" dirty="0"/>
              <a:t> 3149 </a:t>
            </a:r>
          </a:p>
          <a:p>
            <a:pPr>
              <a:lnSpc>
                <a:spcPct val="90000"/>
              </a:lnSpc>
            </a:pP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dirty="0"/>
              <a:t> Chargeback programs:  Comprehensive Agreement Regarding the Expansion of educational Resources (CAREER B 220, </a:t>
            </a:r>
            <a:r>
              <a:rPr lang="en-US" sz="1900" dirty="0" err="1"/>
              <a:t>ext</a:t>
            </a:r>
            <a:r>
              <a:rPr lang="en-US" sz="1900" dirty="0"/>
              <a:t>  3726</a:t>
            </a:r>
            <a:r>
              <a:rPr lang="en-US" sz="1300" dirty="0"/>
              <a:t>)</a:t>
            </a: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4B713706-155B-4BE8-94DF-505013894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70839" y="1280585"/>
            <a:ext cx="3976788" cy="397678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0620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44630-2479-4455-A6CC-ED2C93B4B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438150"/>
            <a:ext cx="3643674" cy="123825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A note from the chair…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5447AE-5DC3-43E6-B064-F23695F20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23" y="1885950"/>
            <a:ext cx="4481921" cy="4533900"/>
          </a:xfrm>
        </p:spPr>
        <p:txBody>
          <a:bodyPr anchor="t">
            <a:normAutofit/>
          </a:bodyPr>
          <a:lstStyle/>
          <a:p>
            <a:r>
              <a:rPr lang="en-US" sz="1800" dirty="0"/>
              <a:t>Welcome from a former</a:t>
            </a:r>
          </a:p>
          <a:p>
            <a:pPr marL="0" indent="0">
              <a:buNone/>
            </a:pPr>
            <a:r>
              <a:rPr lang="en-US" sz="1800" dirty="0"/>
              <a:t>	 triton grad herself!</a:t>
            </a:r>
          </a:p>
          <a:p>
            <a:r>
              <a:rPr lang="en-US" sz="1800" dirty="0"/>
              <a:t>Nursing as a profession-most trusted</a:t>
            </a:r>
          </a:p>
          <a:p>
            <a:r>
              <a:rPr lang="en-US" sz="1800" dirty="0"/>
              <a:t>Commitment is worth it</a:t>
            </a:r>
          </a:p>
          <a:p>
            <a:r>
              <a:rPr lang="en-US" sz="1800" dirty="0"/>
              <a:t> full-time job with benefits</a:t>
            </a:r>
          </a:p>
          <a:p>
            <a:r>
              <a:rPr lang="en-US" sz="1800" dirty="0"/>
              <a:t>Many opportunities in the profession</a:t>
            </a:r>
          </a:p>
          <a:p>
            <a:r>
              <a:rPr lang="en-US" sz="1800" dirty="0"/>
              <a:t>very fulfilling to help and heal people</a:t>
            </a:r>
          </a:p>
          <a:p>
            <a:r>
              <a:rPr lang="en-US" sz="1800" dirty="0"/>
              <a:t>Must be flexible with work life</a:t>
            </a:r>
          </a:p>
          <a:p>
            <a:r>
              <a:rPr lang="en-US" sz="1800" dirty="0"/>
              <a:t>Triton’s nursing program offers many resources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Content Placeholder 4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8959761C-8540-4C5F-8059-63EC6564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644" y="438150"/>
            <a:ext cx="6916633" cy="518747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  <a:reflection blurRad="6350" stA="50000" endA="300" endPos="55500" dist="50800" dir="5400000" sy="-100000" algn="bl" rotWithShape="0"/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493094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8A17-0FDC-414F-A25F-E55D6702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Changes in </a:t>
            </a:r>
            <a:br>
              <a:rPr lang="en-US" b="1" dirty="0"/>
            </a:br>
            <a:r>
              <a:rPr lang="en-US" b="1" dirty="0"/>
              <a:t>Spring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B1C40-7654-4C3B-96CE-13BAF1817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All nursing applicants </a:t>
            </a:r>
          </a:p>
          <a:p>
            <a:pPr marL="0" indent="0" algn="ctr">
              <a:buNone/>
            </a:pPr>
            <a:r>
              <a:rPr lang="en-US" dirty="0"/>
              <a:t>will be required to have a</a:t>
            </a:r>
          </a:p>
          <a:p>
            <a:pPr marL="0" indent="0" algn="ctr">
              <a:buNone/>
            </a:pPr>
            <a:r>
              <a:rPr lang="en-US" dirty="0"/>
              <a:t> CNA certificate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3A467-9506-4FB0-A6A8-4E13C70F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83" y="645106"/>
            <a:ext cx="4977244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936399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83F1-30C8-4E96-BA15-EAD45F67EB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14375"/>
            <a:ext cx="3332163" cy="5076825"/>
          </a:xfrm>
        </p:spPr>
        <p:txBody>
          <a:bodyPr anchor="ctr">
            <a:normAutofit/>
          </a:bodyPr>
          <a:lstStyle/>
          <a:p>
            <a:r>
              <a:rPr lang="en-US" sz="3400" b="1" dirty="0"/>
              <a:t>Contact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3845-97FD-4DEC-A222-ECB29DC3A0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24538" y="673100"/>
            <a:ext cx="6367462" cy="5411788"/>
          </a:xfrm>
        </p:spPr>
        <p:txBody>
          <a:bodyPr>
            <a:normAutofit fontScale="55000" lnSpcReduction="20000"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u="sng" dirty="0">
                <a:effectLst/>
              </a:rPr>
              <a:t>Kayla </a:t>
            </a:r>
            <a:r>
              <a:rPr lang="en-US" u="sng" dirty="0" err="1" smtClean="0">
                <a:effectLst/>
              </a:rPr>
              <a:t>Gagliardi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  </a:t>
            </a:r>
            <a:r>
              <a:rPr lang="en-US" u="sng" dirty="0" smtClean="0">
                <a:effectLst/>
                <a:hlinkClick r:id="rId3"/>
              </a:rPr>
              <a:t>kaylagagliardi@triton.edu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 Advisor </a:t>
            </a:r>
          </a:p>
          <a:p>
            <a:r>
              <a:rPr lang="en-US" dirty="0" smtClean="0">
                <a:effectLst/>
              </a:rPr>
              <a:t>Sandra </a:t>
            </a:r>
            <a:r>
              <a:rPr lang="en-US" dirty="0" err="1" smtClean="0">
                <a:effectLst/>
              </a:rPr>
              <a:t>werner</a:t>
            </a:r>
            <a:r>
              <a:rPr lang="en-US" dirty="0" smtClean="0">
                <a:effectLst/>
              </a:rPr>
              <a:t>  </a:t>
            </a:r>
            <a:r>
              <a:rPr lang="en-US" dirty="0" smtClean="0">
                <a:effectLst/>
                <a:hlinkClick r:id="rId4"/>
              </a:rPr>
              <a:t>sandrawerner@triton.edu</a:t>
            </a:r>
            <a:r>
              <a:rPr lang="en-US" dirty="0" smtClean="0">
                <a:effectLst/>
              </a:rPr>
              <a:t>  advisor </a:t>
            </a:r>
          </a:p>
          <a:p>
            <a:r>
              <a:rPr lang="en-US" dirty="0" err="1" smtClean="0">
                <a:effectLst/>
              </a:rPr>
              <a:t>Alesia</a:t>
            </a:r>
            <a:r>
              <a:rPr lang="en-US" dirty="0" smtClean="0">
                <a:effectLst/>
              </a:rPr>
              <a:t> ivy  </a:t>
            </a:r>
            <a:r>
              <a:rPr lang="en-US" dirty="0" smtClean="0">
                <a:effectLst/>
                <a:hlinkClick r:id="rId5"/>
              </a:rPr>
              <a:t>ALESIAIVY@TRITON.EDU</a:t>
            </a:r>
            <a:r>
              <a:rPr lang="en-US" dirty="0" smtClean="0">
                <a:effectLst/>
              </a:rPr>
              <a:t> ADVISOR</a:t>
            </a:r>
          </a:p>
          <a:p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Tiffany Irby -Health Careers Information Specialist     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H133  708-456-0300 ext. 3982         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tiffanyirby@triton.edu</a:t>
            </a: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Tatiana Ross-King- Nursing Secretary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H200 708-456-0300 ext. 3776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tatianaross@triton.edu</a:t>
            </a: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Sandra Bowling-CNA Coordinator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H-200 708-456-0300 EXT. 3767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SANDRABOWLING@TRITON.EDU</a:t>
            </a: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Geri Brewer -Chair of Nursing program       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203 708-456-0300 ext. 3900       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geribrewer@triton.edu</a:t>
            </a: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84450" y="3771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599B-8296-426C-869D-5094377B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90ADC-A7E4-49CA-9C51-EF1E8F1BB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45D12-D341-4CF3-BA56-CF2267750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EF96C-C763-4D68-BDF6-D362AD550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4" y="247650"/>
            <a:ext cx="11047107" cy="6559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B6B0-48B9-4DF8-8AEF-DA0E3A15219B}"/>
              </a:ext>
            </a:extLst>
          </p:cNvPr>
          <p:cNvSpPr txBox="1"/>
          <p:nvPr/>
        </p:nvSpPr>
        <p:spPr>
          <a:xfrm>
            <a:off x="3001242" y="1066799"/>
            <a:ext cx="61895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latin typeface="Lucida Handwriting" panose="03010101010101010101" pitchFamily="66" charset="0"/>
              </a:rPr>
              <a:t>We’ll be seeing you soon!</a:t>
            </a:r>
          </a:p>
        </p:txBody>
      </p:sp>
    </p:spTree>
    <p:extLst>
      <p:ext uri="{BB962C8B-B14F-4D97-AF65-F5344CB8AC3E}">
        <p14:creationId xmlns:p14="http://schemas.microsoft.com/office/powerpoint/2010/main" val="1640000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DAE2-CE04-43BF-8ACB-1E45D3A0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/>
              <a:t>Nursing Education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98457-66D5-40C4-839C-4B5587C94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1809750"/>
            <a:ext cx="3982066" cy="40735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/>
              <a:t>Earn AAS Degree at Triton College  (Associate of Applied Science degree)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/>
              <a:t>Become a licensed RN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/>
              <a:t>Complete a BSN with one of our University Partners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D24EB7-126E-44CC-8725-8B79AB392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49" r="-3" b="-3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0042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A06B-6D67-4EA3-B86C-A1C3C869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42594"/>
            <a:ext cx="10096500" cy="64008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Residency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94347-A5A7-4834-820A-AA9E7A90F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642594"/>
            <a:ext cx="4521708" cy="139575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In District Communities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75E1B-66B0-4365-9F9D-3629583C0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1581150"/>
            <a:ext cx="4521708" cy="527684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Bellwood </a:t>
            </a:r>
          </a:p>
          <a:p>
            <a:r>
              <a:rPr lang="en-US" dirty="0"/>
              <a:t>Berkeley </a:t>
            </a:r>
          </a:p>
          <a:p>
            <a:r>
              <a:rPr lang="en-US" dirty="0"/>
              <a:t> Broadview </a:t>
            </a:r>
          </a:p>
          <a:p>
            <a:r>
              <a:rPr lang="en-US" dirty="0"/>
              <a:t> Brookfield (part)</a:t>
            </a:r>
          </a:p>
          <a:p>
            <a:r>
              <a:rPr lang="en-US" dirty="0"/>
              <a:t> Elmwood Park </a:t>
            </a:r>
          </a:p>
          <a:p>
            <a:r>
              <a:rPr lang="en-US" dirty="0"/>
              <a:t> Franklin Park</a:t>
            </a:r>
          </a:p>
          <a:p>
            <a:r>
              <a:rPr lang="en-US" dirty="0"/>
              <a:t> Forest Park </a:t>
            </a:r>
          </a:p>
          <a:p>
            <a:r>
              <a:rPr lang="en-US" dirty="0"/>
              <a:t> Harwood Heights (part)</a:t>
            </a:r>
          </a:p>
          <a:p>
            <a:r>
              <a:rPr lang="en-US" dirty="0"/>
              <a:t> Hillside</a:t>
            </a:r>
          </a:p>
          <a:p>
            <a:r>
              <a:rPr lang="en-US" dirty="0"/>
              <a:t> Hines </a:t>
            </a:r>
          </a:p>
          <a:p>
            <a:r>
              <a:rPr lang="en-US" dirty="0"/>
              <a:t> LaGrange Park (part) </a:t>
            </a:r>
          </a:p>
          <a:p>
            <a:r>
              <a:rPr lang="en-US" dirty="0"/>
              <a:t> Maywood</a:t>
            </a:r>
          </a:p>
          <a:p>
            <a:r>
              <a:rPr lang="en-US" dirty="0"/>
              <a:t> Melrose Park</a:t>
            </a:r>
          </a:p>
          <a:p>
            <a:r>
              <a:rPr lang="en-US" dirty="0"/>
              <a:t> Norridge (part)</a:t>
            </a:r>
          </a:p>
          <a:p>
            <a:r>
              <a:rPr lang="en-US" dirty="0"/>
              <a:t> Northlake </a:t>
            </a:r>
          </a:p>
          <a:p>
            <a:r>
              <a:rPr lang="en-US" dirty="0"/>
              <a:t> North Riverside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13B327-59CC-4635-A330-7A8D58408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1600" y="1143001"/>
            <a:ext cx="6800850" cy="54433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en-US" sz="2400" dirty="0"/>
              <a:t>NUR course tuition -34 NUR credits &amp; 26 NON-NUR credits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•In-district- $195.00 per credit hour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• Out-of-district - $360.00 per credit hour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•Non -NUR courses In-district - $123 per credit hour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Out-of-district - $320.53 per credit hour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                 Tuition and fees subject to change at any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B8EB3-669A-4096-B0BF-CC7E47DEF819}"/>
              </a:ext>
            </a:extLst>
          </p:cNvPr>
          <p:cNvSpPr txBox="1"/>
          <p:nvPr/>
        </p:nvSpPr>
        <p:spPr>
          <a:xfrm>
            <a:off x="6096000" y="541821"/>
            <a:ext cx="3506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u="sng" dirty="0"/>
              <a:t>Tuition</a:t>
            </a:r>
            <a:r>
              <a:rPr lang="en-US" sz="3000" b="1" u="sng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2029-0E14-4286-977B-BC102770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9551"/>
            <a:ext cx="10704511" cy="914400"/>
          </a:xfrm>
        </p:spPr>
        <p:txBody>
          <a:bodyPr/>
          <a:lstStyle/>
          <a:p>
            <a:r>
              <a:rPr lang="en-US" b="1" u="sng" dirty="0"/>
              <a:t>Nursing Admission Process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3EF77-691C-4EAB-9F46-AA79358A1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23950"/>
            <a:ext cx="12001500" cy="510539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Complete a Triton College Application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Take the placement exam for Math, Reading and Writing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Complete a nursing application via http://www.triton.edu/healthappnursing/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Submit official transcripts from High school graduation or GED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Attendance at a Nursing Information Session is highly recommended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Completion of a nursing pre-admission test (TEAS-Test of Essential Academic Skills)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All test scores must be within the last two years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Applicants should not apply to the Nursing program until they have successfully completed the</a:t>
            </a:r>
          </a:p>
          <a:p>
            <a:pPr marL="0" indent="0">
              <a:buNone/>
            </a:pPr>
            <a:r>
              <a:rPr lang="en-US" dirty="0"/>
              <a:t>       prerequisites and preadmission courses for the program;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Admission is determined by a point system based on a nursing pre-entrance test, Grade Point Average for</a:t>
            </a:r>
          </a:p>
          <a:p>
            <a:pPr marL="0" indent="0">
              <a:buNone/>
            </a:pPr>
            <a:r>
              <a:rPr lang="en-US" dirty="0"/>
              <a:t>       college level preadmission courses (RHT 101, PSY 100, and BIS 241) and previous college academic</a:t>
            </a:r>
          </a:p>
          <a:p>
            <a:pPr marL="0" indent="0">
              <a:buNone/>
            </a:pPr>
            <a:r>
              <a:rPr lang="en-US" dirty="0"/>
              <a:t>        history.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Placement Exam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Once admitted to the college, college placement exams in Math</a:t>
            </a:r>
          </a:p>
        </p:txBody>
      </p:sp>
    </p:spTree>
    <p:extLst>
      <p:ext uri="{BB962C8B-B14F-4D97-AF65-F5344CB8AC3E}">
        <p14:creationId xmlns:p14="http://schemas.microsoft.com/office/powerpoint/2010/main" val="2464031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21336-7691-4B36-A7FF-86488573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Placement Exam 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Once admitted to the college, college placement exams in </a:t>
            </a:r>
            <a:br>
              <a:rPr lang="en-US" sz="2200" dirty="0"/>
            </a:br>
            <a:r>
              <a:rPr lang="en-US" sz="2200" dirty="0"/>
              <a:t>Math, Reading  and Writing are to be taken.</a:t>
            </a:r>
            <a:br>
              <a:rPr lang="en-US" sz="22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6362B-0AA9-473D-AB67-8D2A229FF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73937"/>
            <a:ext cx="9905998" cy="4017264"/>
          </a:xfrm>
        </p:spPr>
        <p:txBody>
          <a:bodyPr>
            <a:normAutofit/>
          </a:bodyPr>
          <a:lstStyle/>
          <a:p>
            <a:r>
              <a:rPr lang="en-US" dirty="0"/>
              <a:t> if a student has college credit for English and/or Math, placement tests, they do not have to be completed.</a:t>
            </a:r>
          </a:p>
          <a:p>
            <a:endParaRPr lang="en-US" dirty="0"/>
          </a:p>
          <a:p>
            <a:r>
              <a:rPr lang="en-US" dirty="0"/>
              <a:t>if a student has taken math more then 5 years ago, the </a:t>
            </a:r>
            <a:r>
              <a:rPr lang="en-US" b="1" dirty="0"/>
              <a:t>student is required </a:t>
            </a:r>
            <a:r>
              <a:rPr lang="en-US" dirty="0"/>
              <a:t>to take the test to place out of the math course or the student can take MAT 085 or MAT 170 without taking the test.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a student has never taken English and/or Math, the student is required to take the placement tests. </a:t>
            </a:r>
          </a:p>
        </p:txBody>
      </p:sp>
    </p:spTree>
    <p:extLst>
      <p:ext uri="{BB962C8B-B14F-4D97-AF65-F5344CB8AC3E}">
        <p14:creationId xmlns:p14="http://schemas.microsoft.com/office/powerpoint/2010/main" val="25284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5E8C-1C15-4F16-8FB6-36BA39A8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4850"/>
            <a:ext cx="3962883" cy="4401237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</a:pPr>
            <a:r>
              <a:rPr lang="en-US" sz="2200" b="1" u="sng" dirty="0"/>
              <a:t>Placement Exam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Take College </a:t>
            </a:r>
            <a:br>
              <a:rPr lang="en-US" sz="2200" dirty="0"/>
            </a:br>
            <a:r>
              <a:rPr lang="en-US" sz="2200" dirty="0"/>
              <a:t>Placement tests: </a:t>
            </a:r>
            <a:r>
              <a:rPr lang="en-US" sz="2200" b="1" dirty="0"/>
              <a:t>ACCUPLACER</a:t>
            </a:r>
            <a:br>
              <a:rPr lang="en-US" sz="2200" b="1" dirty="0"/>
            </a:b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dirty="0"/>
              <a:t>Math, Reading &amp; Writing </a:t>
            </a:r>
            <a:br>
              <a:rPr lang="en-US" sz="2200" dirty="0"/>
            </a:b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Room   A 126,  </a:t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 </a:t>
            </a:r>
            <a:br>
              <a:rPr lang="en-US" sz="2200" dirty="0"/>
            </a:br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  no appointment needed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AEFF3C-D066-4226-8363-1D68A46685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871756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2521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E4C2D-6B89-4519-882E-856E420F8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9905998" cy="1905000"/>
          </a:xfrm>
        </p:spPr>
        <p:txBody>
          <a:bodyPr/>
          <a:lstStyle/>
          <a:p>
            <a:r>
              <a:rPr lang="en-US" b="1" u="sng" dirty="0"/>
              <a:t>Teas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3248C-5F72-46B2-90EC-3C8041ADB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95400"/>
            <a:ext cx="10572750" cy="5295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This is the nursing preadmission exam. Triton College Testing Center is currently administering Version :V form - A of the TEAS Exam.</a:t>
            </a:r>
          </a:p>
          <a:p>
            <a:r>
              <a:rPr lang="en-US" dirty="0"/>
              <a:t>The TEAS Exam consists of four parts: </a:t>
            </a:r>
          </a:p>
          <a:p>
            <a:r>
              <a:rPr lang="en-US" dirty="0"/>
              <a:t>Reading (58 min/48 questions) </a:t>
            </a:r>
          </a:p>
          <a:p>
            <a:r>
              <a:rPr lang="en-US" dirty="0"/>
              <a:t>Math (51 min/34 questions) </a:t>
            </a:r>
          </a:p>
          <a:p>
            <a:r>
              <a:rPr lang="en-US" dirty="0"/>
              <a:t>Science (66 min/54 questions) </a:t>
            </a:r>
          </a:p>
          <a:p>
            <a:r>
              <a:rPr lang="en-US" dirty="0"/>
              <a:t>English/Language Usage (34 min/34 questions)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/>
              <a:t>Students must obtain the following overall scores to qualify: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• 90.7 % = 4pts towards admission </a:t>
            </a:r>
          </a:p>
          <a:p>
            <a:pPr marL="0" indent="0">
              <a:buNone/>
            </a:pPr>
            <a:r>
              <a:rPr lang="en-US" dirty="0"/>
              <a:t>• 78.0 % = 3pts towards admission </a:t>
            </a:r>
          </a:p>
          <a:p>
            <a:pPr marL="0" indent="0">
              <a:buNone/>
            </a:pPr>
            <a:r>
              <a:rPr lang="en-US" dirty="0"/>
              <a:t>• 58.7 % = 2pts towards admission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699" y="1423850"/>
            <a:ext cx="3194900" cy="939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2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7D699-508F-47D9-9218-FB67995435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14034" b="13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D814D-3602-4956-8C5B-A02DA6BC4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 b="1" u="sng" dirty="0"/>
              <a:t>TEAS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49847-74C1-46FD-AD54-170FFF581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i="1" dirty="0"/>
              <a:t>Applicants for admission taking the TEAS at Triton Colleges' Testing Center must: </a:t>
            </a:r>
          </a:p>
          <a:p>
            <a:pPr lvl="1">
              <a:lnSpc>
                <a:spcPct val="90000"/>
              </a:lnSpc>
            </a:pPr>
            <a:r>
              <a:rPr lang="en-US" sz="2000" b="1" i="1" dirty="0"/>
              <a:t>Set up a student account at www.atitesting.com. You must register online before you can take the test. 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000" b="1" i="1" dirty="0"/>
          </a:p>
          <a:p>
            <a:pPr>
              <a:lnSpc>
                <a:spcPct val="90000"/>
              </a:lnSpc>
            </a:pPr>
            <a:r>
              <a:rPr lang="en-US" b="1" i="1" dirty="0"/>
              <a:t>Schedule a test date and pay the test fee online. Applicants will not be permitted to register on the day of the examination. </a:t>
            </a:r>
            <a:endParaRPr lang="en-US" b="1" i="1" dirty="0" smtClean="0"/>
          </a:p>
          <a:p>
            <a:pPr>
              <a:lnSpc>
                <a:spcPct val="90000"/>
              </a:lnSpc>
            </a:pPr>
            <a:r>
              <a:rPr lang="en-US" b="1" i="1" dirty="0" smtClean="0"/>
              <a:t>Information </a:t>
            </a:r>
            <a:r>
              <a:rPr lang="en-US" b="1" i="1" smtClean="0"/>
              <a:t>about the </a:t>
            </a:r>
            <a:r>
              <a:rPr lang="en-US" b="1" i="1" dirty="0" smtClean="0"/>
              <a:t>testing center can </a:t>
            </a:r>
            <a:r>
              <a:rPr lang="en-US" b="1" i="1"/>
              <a:t>be found via </a:t>
            </a:r>
            <a:r>
              <a:rPr lang="en-US" b="1" i="1">
                <a:hlinkClick r:id="rId4"/>
              </a:rPr>
              <a:t>https://</a:t>
            </a:r>
            <a:r>
              <a:rPr lang="en-US" b="1" i="1">
                <a:hlinkClick r:id="rId4"/>
              </a:rPr>
              <a:t>www.triton.edu/students/testing-center</a:t>
            </a:r>
            <a:r>
              <a:rPr lang="en-US" b="1" i="1" smtClean="0">
                <a:hlinkClick r:id="rId4"/>
              </a:rPr>
              <a:t>/</a:t>
            </a:r>
            <a:r>
              <a:rPr lang="en-US" b="1" i="1" smtClean="0"/>
              <a:t> </a:t>
            </a:r>
            <a:endParaRPr lang="en-US" b="1" i="1" dirty="0"/>
          </a:p>
          <a:p>
            <a:pPr marL="0" indent="0">
              <a:lnSpc>
                <a:spcPct val="90000"/>
              </a:lnSpc>
              <a:buNone/>
            </a:pPr>
            <a:endParaRPr lang="en-US" b="1" i="1" dirty="0"/>
          </a:p>
          <a:p>
            <a:pPr>
              <a:lnSpc>
                <a:spcPct val="90000"/>
              </a:lnSpc>
            </a:pPr>
            <a:r>
              <a:rPr lang="en-US" b="1" i="1" dirty="0"/>
              <a:t>Arrive at the Testing Center with receipt and proper ID (valid government-issued photo ID with a signature) on the scheduled testing date. Students reporting without proper ID will be turned away and will be responsible for repaying and rescheduling for a new test. No admission will be allowed once the testing begins</a:t>
            </a:r>
          </a:p>
        </p:txBody>
      </p:sp>
    </p:spTree>
    <p:extLst>
      <p:ext uri="{BB962C8B-B14F-4D97-AF65-F5344CB8AC3E}">
        <p14:creationId xmlns:p14="http://schemas.microsoft.com/office/powerpoint/2010/main" val="36461691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7651BA-F45C-4845-9AB3-E0A65B39F5E1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1424</Words>
  <Application>Microsoft Office PowerPoint</Application>
  <PresentationFormat>Widescreen</PresentationFormat>
  <Paragraphs>206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Century Gothic</vt:lpstr>
      <vt:lpstr>Lucida Handwriting</vt:lpstr>
      <vt:lpstr>Palatino Linotype</vt:lpstr>
      <vt:lpstr>Quintessential</vt:lpstr>
      <vt:lpstr>Times New Roman</vt:lpstr>
      <vt:lpstr>Wingdings</vt:lpstr>
      <vt:lpstr>Mesh</vt:lpstr>
      <vt:lpstr>Welcome To the  Nursing Program Information Session</vt:lpstr>
      <vt:lpstr>A note from the chair…</vt:lpstr>
      <vt:lpstr>Nursing Education</vt:lpstr>
      <vt:lpstr>Residency </vt:lpstr>
      <vt:lpstr>Nursing Admission Process </vt:lpstr>
      <vt:lpstr>Placement Exam  Once admitted to the college, college placement exams in  Math, Reading  and Writing are to be taken.  </vt:lpstr>
      <vt:lpstr>Placement Exam  Take College  Placement tests: ACCUPLACER  Math, Reading &amp; Writing     Room   A 126,        no appointment needed</vt:lpstr>
      <vt:lpstr>Teas Exam</vt:lpstr>
      <vt:lpstr>TEAS EXAM</vt:lpstr>
      <vt:lpstr>Teas scores and retesting</vt:lpstr>
      <vt:lpstr>PowerPoint Presentation</vt:lpstr>
      <vt:lpstr>Pre-requisites   </vt:lpstr>
      <vt:lpstr>Changes in  Spring 2022</vt:lpstr>
      <vt:lpstr> General Education Courses General education courses are required to receive AAS degree.  It is helpful to complete these courses prior to the start if nursing courses.      </vt:lpstr>
      <vt:lpstr>Additional points…</vt:lpstr>
      <vt:lpstr>            In a nutshell….</vt:lpstr>
      <vt:lpstr>Other Program Requirements</vt:lpstr>
      <vt:lpstr>         </vt:lpstr>
      <vt:lpstr>Student Resources  </vt:lpstr>
      <vt:lpstr>Changes in  Spring 2022</vt:lpstr>
      <vt:lpstr>Contact Information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2020-12-22T17:17:03Z</dcterms:created>
  <dcterms:modified xsi:type="dcterms:W3CDTF">2020-12-22T21:19:10Z</dcterms:modified>
</cp:coreProperties>
</file>