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handoutMasterIdLst>
    <p:handoutMasterId r:id="rId14"/>
  </p:handoutMasterIdLst>
  <p:sldIdLst>
    <p:sldId id="269" r:id="rId2"/>
    <p:sldId id="279" r:id="rId3"/>
    <p:sldId id="272" r:id="rId4"/>
    <p:sldId id="271" r:id="rId5"/>
    <p:sldId id="274" r:id="rId6"/>
    <p:sldId id="275" r:id="rId7"/>
    <p:sldId id="276" r:id="rId8"/>
    <p:sldId id="277" r:id="rId9"/>
    <p:sldId id="280" r:id="rId10"/>
    <p:sldId id="282" r:id="rId11"/>
    <p:sldId id="281" r:id="rId1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48"/>
    <a:srgbClr val="1C2A55"/>
    <a:srgbClr val="FFB03B"/>
    <a:srgbClr val="000000"/>
    <a:srgbClr val="192756"/>
    <a:srgbClr val="F2F2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708" autoAdjust="0"/>
    <p:restoredTop sz="46834" autoAdjust="0"/>
  </p:normalViewPr>
  <p:slideViewPr>
    <p:cSldViewPr snapToGrid="0" showGuides="1">
      <p:cViewPr varScale="1">
        <p:scale>
          <a:sx n="51" d="100"/>
          <a:sy n="51" d="100"/>
        </p:scale>
        <p:origin x="2112" y="78"/>
      </p:cViewPr>
      <p:guideLst>
        <p:guide orient="horz" pos="2160"/>
        <p:guide pos="3840"/>
      </p:guideLst>
    </p:cSldViewPr>
  </p:slideViewPr>
  <p:notesTextViewPr>
    <p:cViewPr>
      <p:scale>
        <a:sx n="1" d="1"/>
        <a:sy n="1" d="1"/>
      </p:scale>
      <p:origin x="0" y="0"/>
    </p:cViewPr>
  </p:notesTextViewPr>
  <p:notesViewPr>
    <p:cSldViewPr snapToGrid="0">
      <p:cViewPr varScale="1">
        <p:scale>
          <a:sx n="51" d="100"/>
          <a:sy n="51" d="100"/>
        </p:scale>
        <p:origin x="292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42BD69-7347-42E5-92E8-BA004B290EFC}"/>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ADC034FF-D7C9-4EDF-B707-5CB7EE30C4C3}"/>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FD4B9CE2-4CAB-4FFC-9AB4-A8AAB1932B56}" type="datetimeFigureOut">
              <a:rPr lang="en-US" smtClean="0"/>
              <a:t>12/8/2017</a:t>
            </a:fld>
            <a:endParaRPr lang="en-US"/>
          </a:p>
        </p:txBody>
      </p:sp>
      <p:sp>
        <p:nvSpPr>
          <p:cNvPr id="4" name="Footer Placeholder 3">
            <a:extLst>
              <a:ext uri="{FF2B5EF4-FFF2-40B4-BE49-F238E27FC236}">
                <a16:creationId xmlns:a16="http://schemas.microsoft.com/office/drawing/2014/main" id="{017D34A1-AF6A-459D-863E-0EEB671B7B30}"/>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C27DA8-0AB9-43A0-8B08-8E54E3C0C77A}"/>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B78AC007-65E2-46C0-91C2-02CB6C10256D}" type="slidenum">
              <a:rPr lang="en-US" smtClean="0"/>
              <a:t>‹#›</a:t>
            </a:fld>
            <a:endParaRPr lang="en-US"/>
          </a:p>
        </p:txBody>
      </p:sp>
    </p:spTree>
    <p:extLst>
      <p:ext uri="{BB962C8B-B14F-4D97-AF65-F5344CB8AC3E}">
        <p14:creationId xmlns:p14="http://schemas.microsoft.com/office/powerpoint/2010/main" val="2537524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E7A1BB1D-499F-4F03-87DD-3D9EF0B9FF30}" type="datetimeFigureOut">
              <a:rPr lang="en-US" smtClean="0"/>
              <a:t>12/8/2017</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F395DE7-AD4B-4740-9F00-5851B743747B}" type="slidenum">
              <a:rPr lang="en-US" smtClean="0"/>
              <a:t>‹#›</a:t>
            </a:fld>
            <a:endParaRPr lang="en-US"/>
          </a:p>
        </p:txBody>
      </p:sp>
    </p:spTree>
    <p:extLst>
      <p:ext uri="{BB962C8B-B14F-4D97-AF65-F5344CB8AC3E}">
        <p14:creationId xmlns:p14="http://schemas.microsoft.com/office/powerpoint/2010/main" val="4090735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Welcome to this information session about Phi Theta Kappa.</a:t>
            </a:r>
          </a:p>
          <a:p>
            <a:endParaRPr lang="en-US" dirty="0"/>
          </a:p>
          <a:p>
            <a:r>
              <a:rPr lang="en-US" dirty="0"/>
              <a:t>First – we want to c</a:t>
            </a:r>
            <a:r>
              <a:rPr lang="en-US" altLang="en-US" dirty="0">
                <a:ea typeface="ＭＳ Ｐゴシック" panose="020B0600070205080204" pitchFamily="34" charset="-128"/>
              </a:rPr>
              <a:t>ongratulate you on your superior academic achievements which have awarded you an invitation to Phi Theta Kappa Honor Society.</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PTK believes in you and in your potential. We are dedicated to empowering you to take control of your destiny with the resources and support Phi Theta Kappa offers to its members. Let’s delve deeper…</a:t>
            </a:r>
            <a:endParaRPr lang="en-US" dirty="0"/>
          </a:p>
        </p:txBody>
      </p:sp>
      <p:sp>
        <p:nvSpPr>
          <p:cNvPr id="4" name="Slide Number Placeholder 3"/>
          <p:cNvSpPr>
            <a:spLocks noGrp="1"/>
          </p:cNvSpPr>
          <p:nvPr>
            <p:ph type="sldNum" sz="quarter" idx="10"/>
          </p:nvPr>
        </p:nvSpPr>
        <p:spPr/>
        <p:txBody>
          <a:bodyPr/>
          <a:lstStyle/>
          <a:p>
            <a:fld id="{8F395DE7-AD4B-4740-9F00-5851B743747B}" type="slidenum">
              <a:rPr lang="en-US" smtClean="0"/>
              <a:t>1</a:t>
            </a:fld>
            <a:endParaRPr lang="en-US"/>
          </a:p>
        </p:txBody>
      </p:sp>
    </p:spTree>
    <p:extLst>
      <p:ext uri="{BB962C8B-B14F-4D97-AF65-F5344CB8AC3E}">
        <p14:creationId xmlns:p14="http://schemas.microsoft.com/office/powerpoint/2010/main" val="1679077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4D0BA4B4-8EF6-4E73-8259-440601B684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92D6A2B5-E844-4145-BD67-3124B7061A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a:ea typeface="ＭＳ Ｐゴシック" panose="020B0600070205080204" pitchFamily="34" charset="-128"/>
              </a:rPr>
              <a:t>For those who accept membership, we don’t want you to miss the opportunity to participate in our chapter’s next induction ceremony.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Here are the details: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Induction Ceremony publicly recognizes the academic achievement of members. Our Induction Ceremony will be </a:t>
            </a:r>
          </a:p>
          <a:p>
            <a:r>
              <a:rPr lang="en-US" altLang="en-US" dirty="0">
                <a:ea typeface="ＭＳ Ｐゴシック" panose="020B0600070205080204" pitchFamily="34" charset="-128"/>
              </a:rPr>
              <a:t>Date: ____________________</a:t>
            </a:r>
          </a:p>
          <a:p>
            <a:r>
              <a:rPr lang="en-US" altLang="en-US" dirty="0">
                <a:ea typeface="ＭＳ Ｐゴシック" panose="020B0600070205080204" pitchFamily="34" charset="-128"/>
              </a:rPr>
              <a:t>Time: ____________________</a:t>
            </a:r>
          </a:p>
          <a:p>
            <a:r>
              <a:rPr lang="en-US" altLang="en-US" dirty="0">
                <a:ea typeface="ＭＳ Ｐゴシック" panose="020B0600070205080204" pitchFamily="34" charset="-128"/>
              </a:rPr>
              <a:t>Location: _________________</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Members may invite family and friends to the Induction Ceremony to join in this special celebration.</a:t>
            </a:r>
          </a:p>
          <a:p>
            <a:pPr eaLnBrk="1" hangingPunct="1">
              <a:spcBef>
                <a:spcPct val="0"/>
              </a:spcBef>
            </a:pPr>
            <a:endParaRPr lang="en-US" altLang="en-US" dirty="0">
              <a:ea typeface="ＭＳ Ｐゴシック" panose="020B0600070205080204" pitchFamily="34" charset="-128"/>
            </a:endParaRPr>
          </a:p>
        </p:txBody>
      </p:sp>
      <p:sp>
        <p:nvSpPr>
          <p:cNvPr id="44036" name="Slide Number Placeholder 3">
            <a:extLst>
              <a:ext uri="{FF2B5EF4-FFF2-40B4-BE49-F238E27FC236}">
                <a16:creationId xmlns:a16="http://schemas.microsoft.com/office/drawing/2014/main" id="{848577C8-3E59-4756-A968-976E40D0B6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85" eaLnBrk="0" hangingPunct="0">
              <a:defRPr>
                <a:solidFill>
                  <a:schemeClr val="tx1"/>
                </a:solidFill>
                <a:latin typeface="Arial" panose="020B0604020202020204" pitchFamily="34" charset="0"/>
                <a:ea typeface="ＭＳ Ｐゴシック" panose="020B0600070205080204" pitchFamily="34" charset="-128"/>
              </a:defRPr>
            </a:lvl1pPr>
            <a:lvl2pPr marL="765610" indent="-294465" defTabSz="960285" eaLnBrk="0" hangingPunct="0">
              <a:defRPr>
                <a:solidFill>
                  <a:schemeClr val="tx1"/>
                </a:solidFill>
                <a:latin typeface="Arial" panose="020B0604020202020204" pitchFamily="34" charset="0"/>
                <a:ea typeface="ＭＳ Ｐゴシック" panose="020B0600070205080204" pitchFamily="34" charset="-128"/>
              </a:defRPr>
            </a:lvl2pPr>
            <a:lvl3pPr marL="1177862" indent="-235572" defTabSz="960285" eaLnBrk="0" hangingPunct="0">
              <a:defRPr>
                <a:solidFill>
                  <a:schemeClr val="tx1"/>
                </a:solidFill>
                <a:latin typeface="Arial" panose="020B0604020202020204" pitchFamily="34" charset="0"/>
                <a:ea typeface="ＭＳ Ｐゴシック" panose="020B0600070205080204" pitchFamily="34" charset="-128"/>
              </a:defRPr>
            </a:lvl3pPr>
            <a:lvl4pPr marL="1649006" indent="-235572" defTabSz="960285" eaLnBrk="0" hangingPunct="0">
              <a:defRPr>
                <a:solidFill>
                  <a:schemeClr val="tx1"/>
                </a:solidFill>
                <a:latin typeface="Arial" panose="020B0604020202020204" pitchFamily="34" charset="0"/>
                <a:ea typeface="ＭＳ Ｐゴシック" panose="020B0600070205080204" pitchFamily="34" charset="-128"/>
              </a:defRPr>
            </a:lvl4pPr>
            <a:lvl5pPr marL="2120151" indent="-235572" defTabSz="960285" eaLnBrk="0" hangingPunct="0">
              <a:defRPr>
                <a:solidFill>
                  <a:schemeClr val="tx1"/>
                </a:solidFill>
                <a:latin typeface="Arial" panose="020B0604020202020204" pitchFamily="34" charset="0"/>
                <a:ea typeface="ＭＳ Ｐゴシック" panose="020B0600070205080204" pitchFamily="34" charset="-128"/>
              </a:defRPr>
            </a:lvl5pPr>
            <a:lvl6pPr marL="2591295" indent="-235572" defTabSz="96028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62440" indent="-235572" defTabSz="96028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33585" indent="-235572" defTabSz="96028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04729" indent="-235572" defTabSz="96028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F5AE986C-0BDB-495F-A975-C29B0D8303CD}" type="slidenum">
              <a:rPr lang="en-US" altLang="en-US">
                <a:latin typeface="Calibri" panose="020F0502020204030204" pitchFamily="34" charset="0"/>
              </a:rPr>
              <a:pPr eaLnBrk="1" hangingPunct="1"/>
              <a:t>10</a:t>
            </a:fld>
            <a:endParaRPr lang="en-US" altLang="en-US">
              <a:latin typeface="Calibri" panose="020F0502020204030204" pitchFamily="34" charset="0"/>
            </a:endParaRPr>
          </a:p>
        </p:txBody>
      </p:sp>
    </p:spTree>
    <p:extLst>
      <p:ext uri="{BB962C8B-B14F-4D97-AF65-F5344CB8AC3E}">
        <p14:creationId xmlns:p14="http://schemas.microsoft.com/office/powerpoint/2010/main" val="4021762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6CCD2AC-1C0B-4CEB-9CBC-C7689C2B29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80A5CD15-FA83-4BBC-8642-728E0D6050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We appreciate your time and investment in learning more about Phi Theta Kappa membership.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Since 1918, PTK has been recognizing and empowering high-achieving college students just like you. This is </a:t>
            </a:r>
            <a:r>
              <a:rPr lang="en-US" altLang="en-US" u="sng" dirty="0">
                <a:ea typeface="ＭＳ Ｐゴシック" panose="020B0600070205080204" pitchFamily="34" charset="-128"/>
              </a:rPr>
              <a:t>your</a:t>
            </a:r>
            <a:r>
              <a:rPr lang="en-US" altLang="en-US" dirty="0">
                <a:ea typeface="ＭＳ Ｐゴシック" panose="020B0600070205080204" pitchFamily="34" charset="-128"/>
              </a:rPr>
              <a:t> time, </a:t>
            </a:r>
            <a:r>
              <a:rPr lang="en-US" altLang="en-US" u="sng" dirty="0">
                <a:ea typeface="ＭＳ Ｐゴシック" panose="020B0600070205080204" pitchFamily="34" charset="-128"/>
              </a:rPr>
              <a:t>your</a:t>
            </a:r>
            <a:r>
              <a:rPr lang="en-US" altLang="en-US" dirty="0">
                <a:ea typeface="ＭＳ Ｐゴシック" panose="020B0600070205080204" pitchFamily="34" charset="-128"/>
              </a:rPr>
              <a:t> opportunity to be recognized for what you have accomplished.</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We hope that you will accept the invitation to join the ranks of </a:t>
            </a:r>
            <a:r>
              <a:rPr lang="ja-JP" altLang="en-US" dirty="0">
                <a:ea typeface="ＭＳ Ｐゴシック" panose="020B0600070205080204" pitchFamily="34" charset="-128"/>
              </a:rPr>
              <a:t>“</a:t>
            </a:r>
            <a:r>
              <a:rPr lang="en-US" altLang="en-US" dirty="0">
                <a:ea typeface="ＭＳ Ｐゴシック" panose="020B0600070205080204" pitchFamily="34" charset="-128"/>
              </a:rPr>
              <a:t>Phi Theta Kappa Scholars.</a:t>
            </a:r>
            <a:r>
              <a:rPr lang="ja-JP" altLang="en-US" dirty="0">
                <a:ea typeface="ＭＳ Ｐゴシック" panose="020B0600070205080204" pitchFamily="34" charset="-128"/>
              </a:rPr>
              <a:t>” </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45060" name="Slide Number Placeholder 3">
            <a:extLst>
              <a:ext uri="{FF2B5EF4-FFF2-40B4-BE49-F238E27FC236}">
                <a16:creationId xmlns:a16="http://schemas.microsoft.com/office/drawing/2014/main" id="{7A2D77A0-CF66-423F-9A51-42A5036E51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285" eaLnBrk="0" hangingPunct="0">
              <a:defRPr>
                <a:solidFill>
                  <a:schemeClr val="tx1"/>
                </a:solidFill>
                <a:latin typeface="Arial" panose="020B0604020202020204" pitchFamily="34" charset="0"/>
                <a:ea typeface="ＭＳ Ｐゴシック" panose="020B0600070205080204" pitchFamily="34" charset="-128"/>
              </a:defRPr>
            </a:lvl1pPr>
            <a:lvl2pPr marL="765610" indent="-294465" defTabSz="960285" eaLnBrk="0" hangingPunct="0">
              <a:defRPr>
                <a:solidFill>
                  <a:schemeClr val="tx1"/>
                </a:solidFill>
                <a:latin typeface="Arial" panose="020B0604020202020204" pitchFamily="34" charset="0"/>
                <a:ea typeface="ＭＳ Ｐゴシック" panose="020B0600070205080204" pitchFamily="34" charset="-128"/>
              </a:defRPr>
            </a:lvl2pPr>
            <a:lvl3pPr marL="1177862" indent="-235572" defTabSz="960285" eaLnBrk="0" hangingPunct="0">
              <a:defRPr>
                <a:solidFill>
                  <a:schemeClr val="tx1"/>
                </a:solidFill>
                <a:latin typeface="Arial" panose="020B0604020202020204" pitchFamily="34" charset="0"/>
                <a:ea typeface="ＭＳ Ｐゴシック" panose="020B0600070205080204" pitchFamily="34" charset="-128"/>
              </a:defRPr>
            </a:lvl3pPr>
            <a:lvl4pPr marL="1649006" indent="-235572" defTabSz="960285" eaLnBrk="0" hangingPunct="0">
              <a:defRPr>
                <a:solidFill>
                  <a:schemeClr val="tx1"/>
                </a:solidFill>
                <a:latin typeface="Arial" panose="020B0604020202020204" pitchFamily="34" charset="0"/>
                <a:ea typeface="ＭＳ Ｐゴシック" panose="020B0600070205080204" pitchFamily="34" charset="-128"/>
              </a:defRPr>
            </a:lvl4pPr>
            <a:lvl5pPr marL="2120151" indent="-235572" defTabSz="960285" eaLnBrk="0" hangingPunct="0">
              <a:defRPr>
                <a:solidFill>
                  <a:schemeClr val="tx1"/>
                </a:solidFill>
                <a:latin typeface="Arial" panose="020B0604020202020204" pitchFamily="34" charset="0"/>
                <a:ea typeface="ＭＳ Ｐゴシック" panose="020B0600070205080204" pitchFamily="34" charset="-128"/>
              </a:defRPr>
            </a:lvl5pPr>
            <a:lvl6pPr marL="2591295" indent="-235572" defTabSz="96028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62440" indent="-235572" defTabSz="96028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33585" indent="-235572" defTabSz="96028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04729" indent="-235572" defTabSz="96028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E2CF156C-2BB4-4AC5-8162-03A7E629B197}" type="slidenum">
              <a:rPr lang="en-US" altLang="en-US">
                <a:latin typeface="Calibri" panose="020F0502020204030204" pitchFamily="34" charset="0"/>
              </a:rPr>
              <a:pPr eaLnBrk="1" hangingPunct="1"/>
              <a:t>11</a:t>
            </a:fld>
            <a:endParaRPr lang="en-US" altLang="en-US">
              <a:latin typeface="Calibri" panose="020F0502020204030204" pitchFamily="34" charset="0"/>
            </a:endParaRPr>
          </a:p>
        </p:txBody>
      </p:sp>
    </p:spTree>
    <p:extLst>
      <p:ext uri="{BB962C8B-B14F-4D97-AF65-F5344CB8AC3E}">
        <p14:creationId xmlns:p14="http://schemas.microsoft.com/office/powerpoint/2010/main" val="965530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mission at Phi Theta Kappa Honor Society is to recognize your academic achievements, but that’s just the beginning. We also have programs and resources to provide opportunities for our members to grow as scholars and leaders. PTK’s mission has essentially remained the same since we were founded in 1918, and that is to serve and support college students to ensure their future success. </a:t>
            </a:r>
          </a:p>
        </p:txBody>
      </p:sp>
      <p:sp>
        <p:nvSpPr>
          <p:cNvPr id="4" name="Slide Number Placeholder 3"/>
          <p:cNvSpPr>
            <a:spLocks noGrp="1"/>
          </p:cNvSpPr>
          <p:nvPr>
            <p:ph type="sldNum" sz="quarter" idx="10"/>
          </p:nvPr>
        </p:nvSpPr>
        <p:spPr/>
        <p:txBody>
          <a:bodyPr/>
          <a:lstStyle/>
          <a:p>
            <a:fld id="{8F395DE7-AD4B-4740-9F00-5851B743747B}" type="slidenum">
              <a:rPr lang="en-US" smtClean="0"/>
              <a:t>2</a:t>
            </a:fld>
            <a:endParaRPr lang="en-US"/>
          </a:p>
        </p:txBody>
      </p:sp>
    </p:spTree>
    <p:extLst>
      <p:ext uri="{BB962C8B-B14F-4D97-AF65-F5344CB8AC3E}">
        <p14:creationId xmlns:p14="http://schemas.microsoft.com/office/powerpoint/2010/main" val="1347858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have received an invitation to join Phi Theta Kappa, you may be wondering who our members are. Phi Theta Kappans represent a diverse group of students from an array of majors. As you’ll see in this snapshot, 68 percent of our members complete a Bachelor’s Degree or higher. You’ll, also, see that Phi Theta Kappans have a 91 percent completion or transfer rate. This means that 91 percent of our members either graduate from their current college or transfer to a four-year university. </a:t>
            </a:r>
          </a:p>
          <a:p>
            <a:r>
              <a:rPr lang="en-US" dirty="0"/>
              <a:t> </a:t>
            </a:r>
          </a:p>
          <a:p>
            <a:r>
              <a:rPr lang="en-US" dirty="0"/>
              <a:t>This snapshot also points to a very high GPA among Phi Theta Kappa members: The average GPA of a PTK member is a 3.6. This high GPA is indicative of the high caliber of students who join PTK. They are hardworking and high-achieving. </a:t>
            </a:r>
          </a:p>
          <a:p>
            <a:r>
              <a:rPr lang="en-US" dirty="0"/>
              <a:t> </a:t>
            </a:r>
          </a:p>
          <a:p>
            <a:r>
              <a:rPr lang="en-US" dirty="0"/>
              <a:t>You’ll, also, see here that 73 percent of our members use CollegeFish.org to connect with recruiters from four-year universities. CollegeFish.org is an online tool specifically designed to help community college students plan their transfer to a four-year school. </a:t>
            </a:r>
          </a:p>
          <a:p>
            <a:r>
              <a:rPr lang="en-US" dirty="0"/>
              <a:t> </a:t>
            </a:r>
          </a:p>
          <a:p>
            <a:r>
              <a:rPr lang="en-US" dirty="0"/>
              <a:t>Finally, it is important to note that Phi Theta Kappa is not major specific. We serve all majors, from business to nursing to liberal arts and social sciences. </a:t>
            </a:r>
          </a:p>
          <a:p>
            <a:r>
              <a:rPr lang="en-US" dirty="0"/>
              <a:t> </a:t>
            </a:r>
          </a:p>
          <a:p>
            <a:endParaRPr lang="en-US" dirty="0"/>
          </a:p>
        </p:txBody>
      </p:sp>
      <p:sp>
        <p:nvSpPr>
          <p:cNvPr id="4" name="Slide Number Placeholder 3"/>
          <p:cNvSpPr>
            <a:spLocks noGrp="1"/>
          </p:cNvSpPr>
          <p:nvPr>
            <p:ph type="sldNum" sz="quarter" idx="10"/>
          </p:nvPr>
        </p:nvSpPr>
        <p:spPr/>
        <p:txBody>
          <a:bodyPr/>
          <a:lstStyle/>
          <a:p>
            <a:fld id="{8F395DE7-AD4B-4740-9F00-5851B743747B}" type="slidenum">
              <a:rPr lang="en-US" smtClean="0"/>
              <a:t>3</a:t>
            </a:fld>
            <a:endParaRPr lang="en-US"/>
          </a:p>
        </p:txBody>
      </p:sp>
    </p:spTree>
    <p:extLst>
      <p:ext uri="{BB962C8B-B14F-4D97-AF65-F5344CB8AC3E}">
        <p14:creationId xmlns:p14="http://schemas.microsoft.com/office/powerpoint/2010/main" val="1341699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a little bit about who we are, let’s cover where Phi Theta Kappa is. We are an international honor society, and we have approximately 1,300 chapters that span 50 states and 9 nations. You’ll see here that Phi Theta Kappa chapters belong to four divisions – each division houses chapters in that specific geographic area. </a:t>
            </a:r>
          </a:p>
        </p:txBody>
      </p:sp>
      <p:sp>
        <p:nvSpPr>
          <p:cNvPr id="4" name="Slide Number Placeholder 3"/>
          <p:cNvSpPr>
            <a:spLocks noGrp="1"/>
          </p:cNvSpPr>
          <p:nvPr>
            <p:ph type="sldNum" sz="quarter" idx="10"/>
          </p:nvPr>
        </p:nvSpPr>
        <p:spPr/>
        <p:txBody>
          <a:bodyPr/>
          <a:lstStyle/>
          <a:p>
            <a:fld id="{8F395DE7-AD4B-4740-9F00-5851B743747B}" type="slidenum">
              <a:rPr lang="en-US" smtClean="0"/>
              <a:t>4</a:t>
            </a:fld>
            <a:endParaRPr lang="en-US"/>
          </a:p>
        </p:txBody>
      </p:sp>
    </p:spTree>
    <p:extLst>
      <p:ext uri="{BB962C8B-B14F-4D97-AF65-F5344CB8AC3E}">
        <p14:creationId xmlns:p14="http://schemas.microsoft.com/office/powerpoint/2010/main" val="1347110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Often, we hear from prospective members who will provide one or more of these common reasons for not accepting membership in PTK. It’s important to debunk some of the myths surrounding membership.</a:t>
            </a:r>
          </a:p>
          <a:p>
            <a:r>
              <a:rPr lang="en-US" sz="1000" dirty="0"/>
              <a:t>  </a:t>
            </a:r>
          </a:p>
          <a:p>
            <a:r>
              <a:rPr lang="en-US" sz="1000" dirty="0"/>
              <a:t>To those prospective members who say they have little or no time to devote to PTK, the answer is simple. There are NO time or involvement stipulations to become or maintain your membership. We understand the reality of work, school, and family obligations, which is why your time investment in Phi Theta Kappa is entirely at your discretion. Of course, you have the opportunity to maximize the benefits of membership by becoming engaged in PTK programs and events. </a:t>
            </a:r>
          </a:p>
          <a:p>
            <a:r>
              <a:rPr lang="en-US" sz="1000" dirty="0"/>
              <a:t> </a:t>
            </a:r>
          </a:p>
          <a:p>
            <a:r>
              <a:rPr lang="en-US" sz="1000" dirty="0"/>
              <a:t>For those who are in career/technical programs who think PTK will not be beneficial, we have membership benefits that provide you with workplace and leadership skills training that can help you be more competitive in your career. If you are about to transfer, don’t risk losing scholarship money that may be available at your four-year college to PTK members. In addition - Phi Theta Kappa comprises a network of more than 3 million members and alumni – our reach is incredible. Simply listing PTK membership on your resume or job application is impressive. </a:t>
            </a:r>
          </a:p>
          <a:p>
            <a:r>
              <a:rPr lang="en-US" sz="1000" dirty="0"/>
              <a:t> </a:t>
            </a:r>
          </a:p>
          <a:p>
            <a:r>
              <a:rPr lang="en-US" sz="1000" dirty="0"/>
              <a:t>Finally, we know some prospective members struggle with the membership fee. Please note  this is a one-time, lifetime membership fee. PTK is working hard to provide more and more membership fee scholarships to those in need. Be sure to check with your advisor to determine if there are local scholarships or funding set aside to help cover membership. (</a:t>
            </a:r>
            <a:r>
              <a:rPr lang="en-US" sz="1000" i="1" dirty="0"/>
              <a:t>Share if your chapter/college has a membership fee assistance program that will help students with this cost</a:t>
            </a:r>
            <a:r>
              <a:rPr lang="en-US" sz="1000" dirty="0"/>
              <a:t>. </a:t>
            </a:r>
            <a:r>
              <a:rPr lang="en-US" sz="1000" i="1" dirty="0"/>
              <a:t>PTK Headquarters offers a membership fee waiver called the Golden Opportunity Scholarship that covers the international membership fee portion of the of the membership fee. Students in financial need may be nominated by their local chapter advisor for this waiver.)</a:t>
            </a:r>
            <a:endParaRPr lang="en-US" sz="1000" dirty="0"/>
          </a:p>
        </p:txBody>
      </p:sp>
      <p:sp>
        <p:nvSpPr>
          <p:cNvPr id="4" name="Slide Number Placeholder 3"/>
          <p:cNvSpPr>
            <a:spLocks noGrp="1"/>
          </p:cNvSpPr>
          <p:nvPr>
            <p:ph type="sldNum" sz="quarter" idx="10"/>
          </p:nvPr>
        </p:nvSpPr>
        <p:spPr/>
        <p:txBody>
          <a:bodyPr/>
          <a:lstStyle/>
          <a:p>
            <a:fld id="{8F395DE7-AD4B-4740-9F00-5851B743747B}" type="slidenum">
              <a:rPr lang="en-US" smtClean="0"/>
              <a:t>5</a:t>
            </a:fld>
            <a:endParaRPr lang="en-US"/>
          </a:p>
        </p:txBody>
      </p:sp>
    </p:spTree>
    <p:extLst>
      <p:ext uri="{BB962C8B-B14F-4D97-AF65-F5344CB8AC3E}">
        <p14:creationId xmlns:p14="http://schemas.microsoft.com/office/powerpoint/2010/main" val="3338751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 the structure of Phi Theta Kappa. We have three levels. At the international level, we have our international officers (pictured here, our PTK staff, and our Board of Directors. International office is the highest leadership position for current members. There are 5 international office positions: a president and four Divisional Vice Presidents.</a:t>
            </a:r>
          </a:p>
          <a:p>
            <a:r>
              <a:rPr lang="en-US" dirty="0"/>
              <a:t> </a:t>
            </a:r>
          </a:p>
          <a:p>
            <a:r>
              <a:rPr lang="en-US" dirty="0"/>
              <a:t>At the regional level, there is a regional coordinator who is also a chapter advisor, members who are elected to serve as Regional Officers, and an advisory board made up of chapter advisors.</a:t>
            </a:r>
          </a:p>
          <a:p>
            <a:r>
              <a:rPr lang="en-US" dirty="0"/>
              <a:t> </a:t>
            </a:r>
          </a:p>
          <a:p>
            <a:r>
              <a:rPr lang="en-US" dirty="0"/>
              <a:t>At the local level, we have chapter advisors and chapter officers, members. Your Phi Theta Kappa membership continues as an alum as soon as you graduate or transfer from your current college. </a:t>
            </a:r>
          </a:p>
        </p:txBody>
      </p:sp>
      <p:sp>
        <p:nvSpPr>
          <p:cNvPr id="4" name="Slide Number Placeholder 3"/>
          <p:cNvSpPr>
            <a:spLocks noGrp="1"/>
          </p:cNvSpPr>
          <p:nvPr>
            <p:ph type="sldNum" sz="quarter" idx="10"/>
          </p:nvPr>
        </p:nvSpPr>
        <p:spPr/>
        <p:txBody>
          <a:bodyPr/>
          <a:lstStyle/>
          <a:p>
            <a:fld id="{8F395DE7-AD4B-4740-9F00-5851B743747B}" type="slidenum">
              <a:rPr lang="en-US" smtClean="0"/>
              <a:t>6</a:t>
            </a:fld>
            <a:endParaRPr lang="en-US"/>
          </a:p>
        </p:txBody>
      </p:sp>
    </p:spTree>
    <p:extLst>
      <p:ext uri="{BB962C8B-B14F-4D97-AF65-F5344CB8AC3E}">
        <p14:creationId xmlns:p14="http://schemas.microsoft.com/office/powerpoint/2010/main" val="1807243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ways in which our members can engage in the Society.  Keep in mind that engagement in activities at your chapter, in your region, or at the international level is completely voluntary. Of course, membership is what you make of it, and the return on your investment is up to you. </a:t>
            </a:r>
          </a:p>
          <a:p>
            <a:r>
              <a:rPr lang="en-US" dirty="0"/>
              <a:t> </a:t>
            </a:r>
          </a:p>
          <a:p>
            <a:r>
              <a:rPr lang="en-US" dirty="0"/>
              <a:t>Here, you’ll see some of the opportunities to get involved as a PTK member. Participate in your local chapter’s meetings and events. Complete Competitive Edge, which is our online course focused on strengthening your workplace and career planning skills. If you’re interested in transferring to a four-year school, fill out your CollegeFish.org profile to get matched with transfer opportunities that meet your preferences. Think about running for office. A chapter officer position, for example, is a great way to develop your leadership skills. But remember – you don’t need a leadership title to be a leader.</a:t>
            </a:r>
          </a:p>
          <a:p>
            <a:br>
              <a:rPr lang="en-US" dirty="0"/>
            </a:br>
            <a:endParaRPr lang="en-US" dirty="0"/>
          </a:p>
        </p:txBody>
      </p:sp>
      <p:sp>
        <p:nvSpPr>
          <p:cNvPr id="4" name="Slide Number Placeholder 3"/>
          <p:cNvSpPr>
            <a:spLocks noGrp="1"/>
          </p:cNvSpPr>
          <p:nvPr>
            <p:ph type="sldNum" sz="quarter" idx="10"/>
          </p:nvPr>
        </p:nvSpPr>
        <p:spPr/>
        <p:txBody>
          <a:bodyPr/>
          <a:lstStyle/>
          <a:p>
            <a:fld id="{8F395DE7-AD4B-4740-9F00-5851B743747B}" type="slidenum">
              <a:rPr lang="en-US" smtClean="0"/>
              <a:t>7</a:t>
            </a:fld>
            <a:endParaRPr lang="en-US"/>
          </a:p>
        </p:txBody>
      </p:sp>
    </p:spTree>
    <p:extLst>
      <p:ext uri="{BB962C8B-B14F-4D97-AF65-F5344CB8AC3E}">
        <p14:creationId xmlns:p14="http://schemas.microsoft.com/office/powerpoint/2010/main" val="195434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you’ll see additional benefits of membership. We offer, for instance, ample scholarship opportunities for PTK members. As a Phi Theta Kappan, you’ll have access to more than $90 million in scholarships. That number includes $37 million in scholarships from more than 750 four-year schools that offer transfer scholarships exclusively to PTK members. </a:t>
            </a:r>
          </a:p>
          <a:p>
            <a:r>
              <a:rPr lang="en-US" dirty="0"/>
              <a:t> </a:t>
            </a:r>
          </a:p>
          <a:p>
            <a:r>
              <a:rPr lang="en-US" dirty="0"/>
              <a:t>As a member, you’ll, also, have access to PTK regional and international events. Each of our 29 regions hosts regional conferences throughout the year, where members can learn about leadership, network with members from nearby chapters, and learn how to implement Phi Theta Kappa chapter programs. Members may also participate in PTK international events such as our annual convention, called PTK Catalyst, and our Honors Institute, which is an intense, one-week conference where members convene at a four-year campus and engage in small group discussions, leadership skills development, and critical thinking focused on our Honors Study Topic. </a:t>
            </a:r>
          </a:p>
          <a:p>
            <a:r>
              <a:rPr lang="en-US" dirty="0"/>
              <a:t> </a:t>
            </a:r>
          </a:p>
          <a:p>
            <a:r>
              <a:rPr lang="en-US" dirty="0"/>
              <a:t>Additionally, Phi Theta Kappa has strategic corporate partnerships that provide discounts on services for our members while they are in college and beyond. In the same vein, we provide letters of recommendation for our members. If you have a potential employer or four-year university admissions rep who has requested a letter of recommendation, you can easily request this letter from PTK HQ. </a:t>
            </a:r>
          </a:p>
        </p:txBody>
      </p:sp>
      <p:sp>
        <p:nvSpPr>
          <p:cNvPr id="4" name="Slide Number Placeholder 3"/>
          <p:cNvSpPr>
            <a:spLocks noGrp="1"/>
          </p:cNvSpPr>
          <p:nvPr>
            <p:ph type="sldNum" sz="quarter" idx="10"/>
          </p:nvPr>
        </p:nvSpPr>
        <p:spPr/>
        <p:txBody>
          <a:bodyPr/>
          <a:lstStyle/>
          <a:p>
            <a:fld id="{8F395DE7-AD4B-4740-9F00-5851B743747B}" type="slidenum">
              <a:rPr lang="en-US" smtClean="0"/>
              <a:t>8</a:t>
            </a:fld>
            <a:endParaRPr lang="en-US"/>
          </a:p>
        </p:txBody>
      </p:sp>
    </p:spTree>
    <p:extLst>
      <p:ext uri="{BB962C8B-B14F-4D97-AF65-F5344CB8AC3E}">
        <p14:creationId xmlns:p14="http://schemas.microsoft.com/office/powerpoint/2010/main" val="1516787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ltLang="en-US" i="1" dirty="0">
                <a:ea typeface="ＭＳ Ｐゴシック" panose="020B0600070205080204" pitchFamily="34" charset="-128"/>
              </a:rPr>
              <a:t>Your chapter leaders will provide instructions on how students accept the membership invitation. If you received an emailed invitation with a passcode, you may accept membership online. </a:t>
            </a:r>
          </a:p>
          <a:p>
            <a:pPr defTabSz="942289">
              <a:defRPr/>
            </a:pPr>
            <a:endParaRPr lang="en-US" altLang="en-US" i="1" dirty="0"/>
          </a:p>
          <a:p>
            <a:pPr defTabSz="942289">
              <a:defRPr/>
            </a:pPr>
            <a:r>
              <a:rPr lang="en-US" altLang="en-US" i="1" dirty="0">
                <a:ea typeface="ＭＳ Ｐゴシック" panose="020B0600070205080204" pitchFamily="34" charset="-128"/>
              </a:rPr>
              <a:t>We also welcome any questions you may have at this time. </a:t>
            </a:r>
            <a:endParaRPr lang="en-US" dirty="0"/>
          </a:p>
          <a:p>
            <a:endParaRPr lang="en-US" dirty="0"/>
          </a:p>
        </p:txBody>
      </p:sp>
      <p:sp>
        <p:nvSpPr>
          <p:cNvPr id="4" name="Slide Number Placeholder 3"/>
          <p:cNvSpPr>
            <a:spLocks noGrp="1"/>
          </p:cNvSpPr>
          <p:nvPr>
            <p:ph type="sldNum" sz="quarter" idx="10"/>
          </p:nvPr>
        </p:nvSpPr>
        <p:spPr/>
        <p:txBody>
          <a:bodyPr/>
          <a:lstStyle/>
          <a:p>
            <a:fld id="{8F395DE7-AD4B-4740-9F00-5851B743747B}" type="slidenum">
              <a:rPr lang="en-US" smtClean="0"/>
              <a:t>9</a:t>
            </a:fld>
            <a:endParaRPr lang="en-US"/>
          </a:p>
        </p:txBody>
      </p:sp>
    </p:spTree>
    <p:extLst>
      <p:ext uri="{BB962C8B-B14F-4D97-AF65-F5344CB8AC3E}">
        <p14:creationId xmlns:p14="http://schemas.microsoft.com/office/powerpoint/2010/main" val="1033576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12/8/2017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149790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65794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06145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39028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56075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12/8/2017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09801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12/8/2017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37558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81219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8393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470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3827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5641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12/8/2017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99627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12/8/2017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68852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12/8/2017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97812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80643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1310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1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12/8/2017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59952416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B274-B9D9-4C7B-BC62-B638F9A302A1}"/>
              </a:ext>
            </a:extLst>
          </p:cNvPr>
          <p:cNvSpPr>
            <a:spLocks noGrp="1"/>
          </p:cNvSpPr>
          <p:nvPr>
            <p:ph type="title"/>
          </p:nvPr>
        </p:nvSpPr>
        <p:spPr>
          <a:xfrm>
            <a:off x="0" y="3546475"/>
            <a:ext cx="12192000" cy="1325563"/>
          </a:xfrm>
        </p:spPr>
        <p:txBody>
          <a:bodyPr>
            <a:normAutofit/>
          </a:bodyPr>
          <a:lstStyle/>
          <a:p>
            <a:pPr algn="ctr"/>
            <a:r>
              <a:rPr lang="en-US" dirty="0">
                <a:solidFill>
                  <a:srgbClr val="1C2A55"/>
                </a:solidFill>
                <a:latin typeface="Franklin Gothic Medium" panose="020B0603020102020204" pitchFamily="34" charset="0"/>
              </a:rPr>
              <a:t>Why Accept Membership</a:t>
            </a:r>
          </a:p>
        </p:txBody>
      </p:sp>
      <p:pic>
        <p:nvPicPr>
          <p:cNvPr id="4" name="Picture 3">
            <a:extLst>
              <a:ext uri="{FF2B5EF4-FFF2-40B4-BE49-F238E27FC236}">
                <a16:creationId xmlns:a16="http://schemas.microsoft.com/office/drawing/2014/main" id="{3183B6D4-1E54-4709-97E1-2CAA1E6E6F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0362" y="2232747"/>
            <a:ext cx="3911275" cy="991168"/>
          </a:xfrm>
          <a:prstGeom prst="rect">
            <a:avLst/>
          </a:prstGeom>
        </p:spPr>
      </p:pic>
      <p:pic>
        <p:nvPicPr>
          <p:cNvPr id="5" name="Audio 4">
            <a:hlinkClick r:id="" action="ppaction://media"/>
            <a:extLst>
              <a:ext uri="{FF2B5EF4-FFF2-40B4-BE49-F238E27FC236}">
                <a16:creationId xmlns:a16="http://schemas.microsoft.com/office/drawing/2014/main" id="{A1D037F3-4095-4BFB-A517-C44458559F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7552159"/>
      </p:ext>
    </p:extLst>
  </p:cSld>
  <p:clrMapOvr>
    <a:masterClrMapping/>
  </p:clrMapOvr>
  <mc:AlternateContent xmlns:mc="http://schemas.openxmlformats.org/markup-compatibility/2006">
    <mc:Choice xmlns:p14="http://schemas.microsoft.com/office/powerpoint/2010/main" Requires="p14">
      <p:transition spd="slow" p14:dur="2000" advTm="28907"/>
    </mc:Choice>
    <mc:Fallback>
      <p:transition spd="slow" advTm="28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a:extLst>
              <a:ext uri="{FF2B5EF4-FFF2-40B4-BE49-F238E27FC236}">
                <a16:creationId xmlns:a16="http://schemas.microsoft.com/office/drawing/2014/main" id="{47B8FA20-CFBC-4331-AD85-4446E4D9F89E}"/>
              </a:ext>
            </a:extLst>
          </p:cNvPr>
          <p:cNvSpPr>
            <a:spLocks noChangeArrowheads="1"/>
          </p:cNvSpPr>
          <p:nvPr/>
        </p:nvSpPr>
        <p:spPr bwMode="auto">
          <a:xfrm>
            <a:off x="1524000" y="2286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4000" b="1" dirty="0">
                <a:solidFill>
                  <a:srgbClr val="263B86"/>
                </a:solidFill>
              </a:rPr>
              <a:t>Celebrating New Members</a:t>
            </a:r>
          </a:p>
        </p:txBody>
      </p:sp>
      <p:sp>
        <p:nvSpPr>
          <p:cNvPr id="21507" name="Rectangle 5">
            <a:extLst>
              <a:ext uri="{FF2B5EF4-FFF2-40B4-BE49-F238E27FC236}">
                <a16:creationId xmlns:a16="http://schemas.microsoft.com/office/drawing/2014/main" id="{604B698F-1D71-4526-A9B2-7E898013DB96}"/>
              </a:ext>
            </a:extLst>
          </p:cNvPr>
          <p:cNvSpPr>
            <a:spLocks noChangeArrowheads="1"/>
          </p:cNvSpPr>
          <p:nvPr/>
        </p:nvSpPr>
        <p:spPr bwMode="auto">
          <a:xfrm>
            <a:off x="2209800" y="1066800"/>
            <a:ext cx="6477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None/>
            </a:pPr>
            <a:endParaRPr lang="en-US" altLang="en-US" sz="2800" b="1">
              <a:solidFill>
                <a:srgbClr val="263B86"/>
              </a:solidFill>
            </a:endParaRPr>
          </a:p>
          <a:p>
            <a:pPr>
              <a:spcBef>
                <a:spcPct val="20000"/>
              </a:spcBef>
              <a:buFont typeface="Arial" panose="020B0604020202020204" pitchFamily="34" charset="0"/>
              <a:buNone/>
            </a:pPr>
            <a:r>
              <a:rPr lang="en-US" altLang="en-US" sz="3200" b="1">
                <a:solidFill>
                  <a:srgbClr val="263B86"/>
                </a:solidFill>
              </a:rPr>
              <a:t>Induction Ceremony</a:t>
            </a:r>
          </a:p>
          <a:p>
            <a:pPr>
              <a:spcBef>
                <a:spcPct val="20000"/>
              </a:spcBef>
              <a:buFont typeface="Arial" panose="020B0604020202020204" pitchFamily="34" charset="0"/>
              <a:buNone/>
            </a:pPr>
            <a:endParaRPr lang="en-US" altLang="en-US" sz="2800" b="1">
              <a:solidFill>
                <a:srgbClr val="263B86"/>
              </a:solidFill>
            </a:endParaRPr>
          </a:p>
          <a:p>
            <a:pPr lvl="1">
              <a:lnSpc>
                <a:spcPct val="80000"/>
              </a:lnSpc>
              <a:spcBef>
                <a:spcPct val="20000"/>
              </a:spcBef>
              <a:buFont typeface="Arial" panose="020B0604020202020204" pitchFamily="34" charset="0"/>
              <a:buChar char="–"/>
            </a:pPr>
            <a:r>
              <a:rPr lang="en-US" altLang="en-US" sz="2800">
                <a:solidFill>
                  <a:srgbClr val="263B86"/>
                </a:solidFill>
              </a:rPr>
              <a:t>Date</a:t>
            </a:r>
            <a:br>
              <a:rPr lang="en-US" altLang="en-US" sz="2800">
                <a:solidFill>
                  <a:srgbClr val="263B86"/>
                </a:solidFill>
              </a:rPr>
            </a:br>
            <a:endParaRPr lang="en-US" altLang="en-US" sz="2800">
              <a:solidFill>
                <a:srgbClr val="263B86"/>
              </a:solidFill>
            </a:endParaRPr>
          </a:p>
          <a:p>
            <a:pPr lvl="1">
              <a:lnSpc>
                <a:spcPct val="80000"/>
              </a:lnSpc>
              <a:spcBef>
                <a:spcPct val="20000"/>
              </a:spcBef>
              <a:buFont typeface="Arial" panose="020B0604020202020204" pitchFamily="34" charset="0"/>
              <a:buChar char="–"/>
            </a:pPr>
            <a:r>
              <a:rPr lang="en-US" altLang="en-US" sz="2800">
                <a:solidFill>
                  <a:srgbClr val="263B86"/>
                </a:solidFill>
              </a:rPr>
              <a:t>Time </a:t>
            </a:r>
          </a:p>
          <a:p>
            <a:pPr lvl="1">
              <a:lnSpc>
                <a:spcPct val="80000"/>
              </a:lnSpc>
              <a:spcBef>
                <a:spcPct val="20000"/>
              </a:spcBef>
              <a:buFont typeface="Arial" panose="020B0604020202020204" pitchFamily="34" charset="0"/>
              <a:buChar char="–"/>
            </a:pPr>
            <a:endParaRPr lang="en-US" altLang="en-US" sz="2800">
              <a:solidFill>
                <a:srgbClr val="263B86"/>
              </a:solidFill>
            </a:endParaRPr>
          </a:p>
          <a:p>
            <a:pPr lvl="1">
              <a:lnSpc>
                <a:spcPct val="80000"/>
              </a:lnSpc>
              <a:spcBef>
                <a:spcPct val="20000"/>
              </a:spcBef>
              <a:buFont typeface="Arial" panose="020B0604020202020204" pitchFamily="34" charset="0"/>
              <a:buChar char="–"/>
            </a:pPr>
            <a:r>
              <a:rPr lang="en-US" altLang="en-US" sz="2800">
                <a:solidFill>
                  <a:srgbClr val="263B86"/>
                </a:solidFill>
              </a:rPr>
              <a:t>Location </a:t>
            </a:r>
            <a:br>
              <a:rPr lang="en-US" altLang="en-US" sz="2800">
                <a:solidFill>
                  <a:srgbClr val="263B86"/>
                </a:solidFill>
              </a:rPr>
            </a:br>
            <a:endParaRPr lang="en-US" altLang="en-US" sz="2800">
              <a:solidFill>
                <a:srgbClr val="263B86"/>
              </a:solidFill>
            </a:endParaRPr>
          </a:p>
          <a:p>
            <a:pPr lvl="1">
              <a:lnSpc>
                <a:spcPct val="80000"/>
              </a:lnSpc>
              <a:spcBef>
                <a:spcPct val="20000"/>
              </a:spcBef>
              <a:buFont typeface="Arial" panose="020B0604020202020204" pitchFamily="34" charset="0"/>
              <a:buChar char="–"/>
            </a:pPr>
            <a:r>
              <a:rPr lang="en-US" altLang="en-US" sz="2800">
                <a:solidFill>
                  <a:srgbClr val="263B86"/>
                </a:solidFill>
              </a:rPr>
              <a:t>Guests</a:t>
            </a:r>
          </a:p>
          <a:p>
            <a:pPr>
              <a:lnSpc>
                <a:spcPct val="80000"/>
              </a:lnSpc>
              <a:spcBef>
                <a:spcPct val="20000"/>
              </a:spcBef>
              <a:buFont typeface="Arial" panose="020B0604020202020204" pitchFamily="34" charset="0"/>
              <a:buChar char="•"/>
            </a:pPr>
            <a:endParaRPr lang="en-US" altLang="en-US" sz="2000">
              <a:solidFill>
                <a:schemeClr val="bg1"/>
              </a:solidFill>
            </a:endParaRPr>
          </a:p>
        </p:txBody>
      </p:sp>
      <p:pic>
        <p:nvPicPr>
          <p:cNvPr id="21508" name="Picture 1" descr="MCraft_PTK_Chicago-0789.jpg">
            <a:extLst>
              <a:ext uri="{FF2B5EF4-FFF2-40B4-BE49-F238E27FC236}">
                <a16:creationId xmlns:a16="http://schemas.microsoft.com/office/drawing/2014/main" id="{68F0716B-3FE4-46E8-B5DD-49C941A752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59664" y="1219200"/>
            <a:ext cx="32083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371863C5-7767-4653-BB38-DDC0D1CBCF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94365867"/>
      </p:ext>
    </p:extLst>
  </p:cSld>
  <p:clrMapOvr>
    <a:masterClrMapping/>
  </p:clrMapOvr>
  <mc:AlternateContent xmlns:mc="http://schemas.openxmlformats.org/markup-compatibility/2006">
    <mc:Choice xmlns:p14="http://schemas.microsoft.com/office/powerpoint/2010/main" Requires="p14">
      <p:transition spd="slow" p14:dur="2000" advTm="18144"/>
    </mc:Choice>
    <mc:Fallback>
      <p:transition spd="slow" advTm="18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0F93A64B-4615-4124-8241-57D0C2EF0903}"/>
              </a:ext>
            </a:extLst>
          </p:cNvPr>
          <p:cNvSpPr>
            <a:spLocks noChangeArrowheads="1"/>
          </p:cNvSpPr>
          <p:nvPr/>
        </p:nvSpPr>
        <p:spPr bwMode="auto">
          <a:xfrm>
            <a:off x="2209800" y="838200"/>
            <a:ext cx="7391400" cy="2133600"/>
          </a:xfrm>
          <a:prstGeom prst="rect">
            <a:avLst/>
          </a:prstGeom>
          <a:noFill/>
          <a:ln w="9525">
            <a:noFill/>
            <a:miter lim="800000"/>
            <a:headEnd/>
            <a:tailEnd/>
          </a:ln>
        </p:spPr>
        <p:txBody>
          <a:bodyPr anchor="ctr"/>
          <a:lstStyle/>
          <a:p>
            <a:pPr algn="ctr" eaLnBrk="0" hangingPunct="0">
              <a:defRPr/>
            </a:pPr>
            <a:endParaRPr lang="en-US" sz="5000" b="1">
              <a:solidFill>
                <a:schemeClr val="bg1"/>
              </a:solidFill>
              <a:effectLst>
                <a:outerShdw blurRad="38100" dist="38100" dir="2700000" algn="tl">
                  <a:srgbClr val="000000"/>
                </a:outerShdw>
              </a:effectLst>
              <a:latin typeface="Arial" charset="0"/>
              <a:ea typeface="ＭＳ Ｐゴシック" charset="0"/>
            </a:endParaRPr>
          </a:p>
          <a:p>
            <a:pPr eaLnBrk="0" hangingPunct="0">
              <a:defRPr/>
            </a:pPr>
            <a:endParaRPr lang="en-US" sz="5000" b="1">
              <a:solidFill>
                <a:schemeClr val="bg1"/>
              </a:solidFill>
              <a:effectLst>
                <a:outerShdw blurRad="38100" dist="38100" dir="2700000" algn="tl">
                  <a:srgbClr val="000000"/>
                </a:outerShdw>
              </a:effectLst>
              <a:latin typeface="Arial" charset="0"/>
              <a:ea typeface="ＭＳ Ｐゴシック" charset="0"/>
            </a:endParaRPr>
          </a:p>
        </p:txBody>
      </p:sp>
      <p:pic>
        <p:nvPicPr>
          <p:cNvPr id="22531" name="Picture 2" descr="MCraft_PTK_SanFrancisco-8706.jpg">
            <a:extLst>
              <a:ext uri="{FF2B5EF4-FFF2-40B4-BE49-F238E27FC236}">
                <a16:creationId xmlns:a16="http://schemas.microsoft.com/office/drawing/2014/main" id="{49876EBD-7980-417C-8755-47C41F7CBF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6516" y="314991"/>
            <a:ext cx="9438967" cy="622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a:extLst>
              <a:ext uri="{FF2B5EF4-FFF2-40B4-BE49-F238E27FC236}">
                <a16:creationId xmlns:a16="http://schemas.microsoft.com/office/drawing/2014/main" id="{CCF2C882-8D19-4EE3-BB2F-4F62DB007C69}"/>
              </a:ext>
            </a:extLst>
          </p:cNvPr>
          <p:cNvSpPr>
            <a:spLocks noChangeArrowheads="1"/>
          </p:cNvSpPr>
          <p:nvPr/>
        </p:nvSpPr>
        <p:spPr bwMode="auto">
          <a:xfrm>
            <a:off x="1752600" y="2362200"/>
            <a:ext cx="449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5000" b="1" dirty="0">
                <a:solidFill>
                  <a:srgbClr val="263B86"/>
                </a:solidFill>
              </a:rPr>
              <a:t>Thank You</a:t>
            </a:r>
          </a:p>
        </p:txBody>
      </p:sp>
      <p:sp>
        <p:nvSpPr>
          <p:cNvPr id="22533" name="Rectangle 4">
            <a:extLst>
              <a:ext uri="{FF2B5EF4-FFF2-40B4-BE49-F238E27FC236}">
                <a16:creationId xmlns:a16="http://schemas.microsoft.com/office/drawing/2014/main" id="{DC2D9151-F117-455B-BD5E-C7B1B03B74A9}"/>
              </a:ext>
            </a:extLst>
          </p:cNvPr>
          <p:cNvSpPr>
            <a:spLocks noChangeArrowheads="1"/>
          </p:cNvSpPr>
          <p:nvPr/>
        </p:nvSpPr>
        <p:spPr bwMode="auto">
          <a:xfrm>
            <a:off x="1828800" y="2971800"/>
            <a:ext cx="449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sz="3000" b="1">
              <a:solidFill>
                <a:srgbClr val="263B86"/>
              </a:solidFill>
            </a:endParaRPr>
          </a:p>
        </p:txBody>
      </p:sp>
      <p:sp>
        <p:nvSpPr>
          <p:cNvPr id="22534" name="Text Box 7">
            <a:extLst>
              <a:ext uri="{FF2B5EF4-FFF2-40B4-BE49-F238E27FC236}">
                <a16:creationId xmlns:a16="http://schemas.microsoft.com/office/drawing/2014/main" id="{7CD1E399-DFFB-4455-82DD-DB1A4F599AA5}"/>
              </a:ext>
            </a:extLst>
          </p:cNvPr>
          <p:cNvSpPr txBox="1">
            <a:spLocks noChangeArrowheads="1"/>
          </p:cNvSpPr>
          <p:nvPr/>
        </p:nvSpPr>
        <p:spPr bwMode="auto">
          <a:xfrm>
            <a:off x="2514600" y="3962401"/>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b="1" dirty="0">
                <a:solidFill>
                  <a:schemeClr val="accent6"/>
                </a:solidFill>
                <a:effectLst>
                  <a:outerShdw blurRad="38100" dist="38100" dir="2700000" algn="tl">
                    <a:srgbClr val="000000">
                      <a:alpha val="43137"/>
                    </a:srgbClr>
                  </a:outerShdw>
                </a:effectLst>
              </a:rPr>
              <a:t>ptk.org</a:t>
            </a:r>
          </a:p>
        </p:txBody>
      </p:sp>
      <p:pic>
        <p:nvPicPr>
          <p:cNvPr id="6" name="Audio 5">
            <a:hlinkClick r:id="" action="ppaction://media"/>
            <a:extLst>
              <a:ext uri="{FF2B5EF4-FFF2-40B4-BE49-F238E27FC236}">
                <a16:creationId xmlns:a16="http://schemas.microsoft.com/office/drawing/2014/main" id="{9D4D9B8B-C209-4E79-A60B-65D3D3D37D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12672242"/>
      </p:ext>
    </p:extLst>
  </p:cSld>
  <p:clrMapOvr>
    <a:masterClrMapping/>
  </p:clrMapOvr>
  <mc:AlternateContent xmlns:mc="http://schemas.openxmlformats.org/markup-compatibility/2006">
    <mc:Choice xmlns:p14="http://schemas.microsoft.com/office/powerpoint/2010/main" Requires="p14">
      <p:transition spd="slow" p14:dur="2000" advTm="25783"/>
    </mc:Choice>
    <mc:Fallback>
      <p:transition spd="slow" advTm="25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B274-B9D9-4C7B-BC62-B638F9A302A1}"/>
              </a:ext>
            </a:extLst>
          </p:cNvPr>
          <p:cNvSpPr>
            <a:spLocks noGrp="1"/>
          </p:cNvSpPr>
          <p:nvPr>
            <p:ph type="title"/>
          </p:nvPr>
        </p:nvSpPr>
        <p:spPr/>
        <p:txBody>
          <a:bodyPr>
            <a:normAutofit/>
          </a:bodyPr>
          <a:lstStyle/>
          <a:p>
            <a:r>
              <a:rPr lang="en-US" sz="4400" dirty="0">
                <a:solidFill>
                  <a:srgbClr val="1C2A55"/>
                </a:solidFill>
                <a:latin typeface="Franklin Gothic Medium" panose="020B0603020102020204" pitchFamily="34" charset="0"/>
              </a:rPr>
              <a:t>Our Mission</a:t>
            </a:r>
          </a:p>
        </p:txBody>
      </p:sp>
      <p:sp>
        <p:nvSpPr>
          <p:cNvPr id="3" name="Content Placeholder 2">
            <a:extLst>
              <a:ext uri="{FF2B5EF4-FFF2-40B4-BE49-F238E27FC236}">
                <a16:creationId xmlns:a16="http://schemas.microsoft.com/office/drawing/2014/main" id="{645E493F-9C0D-4A3E-84E6-B923CF17DE5F}"/>
              </a:ext>
            </a:extLst>
          </p:cNvPr>
          <p:cNvSpPr>
            <a:spLocks noGrp="1"/>
          </p:cNvSpPr>
          <p:nvPr>
            <p:ph idx="1"/>
          </p:nvPr>
        </p:nvSpPr>
        <p:spPr>
          <a:xfrm>
            <a:off x="990600" y="1587500"/>
            <a:ext cx="10210800" cy="4351338"/>
          </a:xfrm>
        </p:spPr>
        <p:txBody>
          <a:bodyPr/>
          <a:lstStyle/>
          <a:p>
            <a:pPr marL="0" lvl="0" indent="-91440" algn="ctr">
              <a:lnSpc>
                <a:spcPct val="107000"/>
              </a:lnSpc>
              <a:spcBef>
                <a:spcPts val="0"/>
              </a:spcBef>
              <a:spcAft>
                <a:spcPts val="800"/>
              </a:spcAft>
              <a:buClr>
                <a:srgbClr val="1CADE4"/>
              </a:buClr>
              <a:buSzPct val="100000"/>
              <a:buFont typeface="Tw Cen MT" panose="020B0602020104020603" pitchFamily="34" charset="0"/>
              <a:buChar char=" "/>
            </a:pPr>
            <a:endParaRPr lang="en-US" sz="3600" dirty="0">
              <a:solidFill>
                <a:srgbClr val="1C2A55"/>
              </a:solidFill>
              <a:latin typeface="Franklin Gothic Medium" panose="020B0603020102020204" pitchFamily="34" charset="0"/>
              <a:ea typeface="Times New Roman" panose="02020603050405020304" pitchFamily="18" charset="0"/>
              <a:cs typeface="Times New Roman" panose="02020603050405020304" pitchFamily="18" charset="0"/>
            </a:endParaRPr>
          </a:p>
          <a:p>
            <a:pPr marL="0" lvl="0" indent="-91440" algn="ctr">
              <a:lnSpc>
                <a:spcPct val="107000"/>
              </a:lnSpc>
              <a:spcBef>
                <a:spcPts val="0"/>
              </a:spcBef>
              <a:spcAft>
                <a:spcPts val="800"/>
              </a:spcAft>
              <a:buClr>
                <a:srgbClr val="1CADE4"/>
              </a:buClr>
              <a:buSzPct val="100000"/>
              <a:buFont typeface="Tw Cen MT" panose="020B0602020104020603" pitchFamily="34" charset="0"/>
              <a:buChar char=" "/>
            </a:pPr>
            <a:r>
              <a:rPr lang="en-US" sz="3600" dirty="0">
                <a:solidFill>
                  <a:srgbClr val="1C2A55"/>
                </a:solidFill>
                <a:latin typeface="Franklin Gothic Medium" panose="020B0603020102020204" pitchFamily="34" charset="0"/>
                <a:ea typeface="Times New Roman" panose="02020603050405020304" pitchFamily="18" charset="0"/>
                <a:cs typeface="Times New Roman" panose="02020603050405020304" pitchFamily="18" charset="0"/>
              </a:rPr>
              <a:t>The mission of Phi Theta Kappa is to </a:t>
            </a:r>
          </a:p>
          <a:p>
            <a:pPr marL="0" lvl="0" indent="-91440" algn="ctr">
              <a:lnSpc>
                <a:spcPct val="107000"/>
              </a:lnSpc>
              <a:spcBef>
                <a:spcPts val="0"/>
              </a:spcBef>
              <a:spcAft>
                <a:spcPts val="800"/>
              </a:spcAft>
              <a:buClr>
                <a:srgbClr val="1CADE4"/>
              </a:buClr>
              <a:buSzPct val="100000"/>
              <a:buFont typeface="Tw Cen MT" panose="020B0602020104020603" pitchFamily="34" charset="0"/>
              <a:buChar char=" "/>
            </a:pPr>
            <a:r>
              <a:rPr lang="en-US" sz="3600" dirty="0">
                <a:solidFill>
                  <a:srgbClr val="1C2A55"/>
                </a:solidFill>
                <a:latin typeface="Franklin Gothic Medium" panose="020B0603020102020204" pitchFamily="34" charset="0"/>
                <a:ea typeface="Times New Roman" panose="02020603050405020304" pitchFamily="18" charset="0"/>
                <a:cs typeface="Times New Roman" panose="02020603050405020304" pitchFamily="18" charset="0"/>
              </a:rPr>
              <a:t>recognize academic achievement of college students and to provide opportunities for them to grow as scholars and leaders.</a:t>
            </a:r>
            <a:r>
              <a:rPr lang="en-US" altLang="en-US" sz="3600" i="1" dirty="0">
                <a:solidFill>
                  <a:srgbClr val="1C2A55"/>
                </a:solidFill>
                <a:latin typeface="Franklin Gothic Medium" panose="020B0603020102020204" pitchFamily="34" charset="0"/>
              </a:rPr>
              <a:t> </a:t>
            </a:r>
            <a:endParaRPr lang="en-US" sz="3600" dirty="0">
              <a:solidFill>
                <a:srgbClr val="1C2A55"/>
              </a:solidFill>
              <a:latin typeface="Franklin Gothic Medium" panose="020B0603020102020204" pitchFamily="34" charset="0"/>
              <a:ea typeface="Calibri" panose="020F050202020403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327C847A-E266-4CA1-8640-CA8C9ACF6A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5621" y="365125"/>
            <a:ext cx="1565583" cy="396739"/>
          </a:xfrm>
          <a:prstGeom prst="rect">
            <a:avLst/>
          </a:prstGeom>
        </p:spPr>
      </p:pic>
      <p:pic>
        <p:nvPicPr>
          <p:cNvPr id="7" name="Audio 6">
            <a:hlinkClick r:id="" action="ppaction://media"/>
            <a:extLst>
              <a:ext uri="{FF2B5EF4-FFF2-40B4-BE49-F238E27FC236}">
                <a16:creationId xmlns:a16="http://schemas.microsoft.com/office/drawing/2014/main" id="{7D4A636C-225F-48F0-B456-44BA10D2C0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53145278"/>
      </p:ext>
    </p:extLst>
  </p:cSld>
  <p:clrMapOvr>
    <a:masterClrMapping/>
  </p:clrMapOvr>
  <mc:AlternateContent xmlns:mc="http://schemas.openxmlformats.org/markup-compatibility/2006">
    <mc:Choice xmlns:p14="http://schemas.microsoft.com/office/powerpoint/2010/main" Requires="p14">
      <p:transition spd="slow" p14:dur="2000" advTm="26442"/>
    </mc:Choice>
    <mc:Fallback>
      <p:transition spd="slow" advTm="26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B274-B9D9-4C7B-BC62-B638F9A302A1}"/>
              </a:ext>
            </a:extLst>
          </p:cNvPr>
          <p:cNvSpPr>
            <a:spLocks noGrp="1"/>
          </p:cNvSpPr>
          <p:nvPr>
            <p:ph type="title"/>
          </p:nvPr>
        </p:nvSpPr>
        <p:spPr/>
        <p:txBody>
          <a:bodyPr>
            <a:normAutofit/>
          </a:bodyPr>
          <a:lstStyle/>
          <a:p>
            <a:r>
              <a:rPr lang="en-US" sz="4400" dirty="0">
                <a:solidFill>
                  <a:srgbClr val="1C2A55"/>
                </a:solidFill>
                <a:latin typeface="Franklin Gothic Medium" panose="020B0603020102020204" pitchFamily="34" charset="0"/>
              </a:rPr>
              <a:t>Who is Phi Theta Kappa?</a:t>
            </a:r>
          </a:p>
        </p:txBody>
      </p:sp>
      <p:pic>
        <p:nvPicPr>
          <p:cNvPr id="4" name="Picture 3">
            <a:extLst>
              <a:ext uri="{FF2B5EF4-FFF2-40B4-BE49-F238E27FC236}">
                <a16:creationId xmlns:a16="http://schemas.microsoft.com/office/drawing/2014/main" id="{2236E10B-2BA1-441C-A7D8-4452A8CE2541}"/>
              </a:ext>
            </a:extLst>
          </p:cNvPr>
          <p:cNvPicPr>
            <a:picLocks noChangeAspect="1"/>
          </p:cNvPicPr>
          <p:nvPr/>
        </p:nvPicPr>
        <p:blipFill>
          <a:blip r:embed="rId5"/>
          <a:stretch>
            <a:fillRect/>
          </a:stretch>
        </p:blipFill>
        <p:spPr>
          <a:xfrm>
            <a:off x="3802353" y="1538287"/>
            <a:ext cx="5445996" cy="4491831"/>
          </a:xfrm>
          <a:prstGeom prst="rect">
            <a:avLst/>
          </a:prstGeom>
        </p:spPr>
      </p:pic>
      <p:pic>
        <p:nvPicPr>
          <p:cNvPr id="7" name="Picture 6">
            <a:extLst>
              <a:ext uri="{FF2B5EF4-FFF2-40B4-BE49-F238E27FC236}">
                <a16:creationId xmlns:a16="http://schemas.microsoft.com/office/drawing/2014/main" id="{D93689C0-3BA4-48D7-8057-24BC288878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5621" y="365125"/>
            <a:ext cx="1565583" cy="396739"/>
          </a:xfrm>
          <a:prstGeom prst="rect">
            <a:avLst/>
          </a:prstGeom>
        </p:spPr>
      </p:pic>
      <p:pic>
        <p:nvPicPr>
          <p:cNvPr id="5" name="Audio 4">
            <a:hlinkClick r:id="" action="ppaction://media"/>
            <a:extLst>
              <a:ext uri="{FF2B5EF4-FFF2-40B4-BE49-F238E27FC236}">
                <a16:creationId xmlns:a16="http://schemas.microsoft.com/office/drawing/2014/main" id="{EEFF0ED9-FE99-4A0C-8855-F268EF385A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7874097"/>
      </p:ext>
    </p:extLst>
  </p:cSld>
  <p:clrMapOvr>
    <a:masterClrMapping/>
  </p:clrMapOvr>
  <mc:AlternateContent xmlns:mc="http://schemas.openxmlformats.org/markup-compatibility/2006">
    <mc:Choice xmlns:p14="http://schemas.microsoft.com/office/powerpoint/2010/main" Requires="p14">
      <p:transition spd="slow" p14:dur="2000" advTm="80583"/>
    </mc:Choice>
    <mc:Fallback>
      <p:transition spd="slow" advTm="80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B274-B9D9-4C7B-BC62-B638F9A302A1}"/>
              </a:ext>
            </a:extLst>
          </p:cNvPr>
          <p:cNvSpPr>
            <a:spLocks noGrp="1"/>
          </p:cNvSpPr>
          <p:nvPr>
            <p:ph type="title"/>
          </p:nvPr>
        </p:nvSpPr>
        <p:spPr/>
        <p:txBody>
          <a:bodyPr>
            <a:normAutofit/>
          </a:bodyPr>
          <a:lstStyle/>
          <a:p>
            <a:r>
              <a:rPr lang="en-US" sz="4400" dirty="0">
                <a:solidFill>
                  <a:srgbClr val="1C2A55"/>
                </a:solidFill>
                <a:latin typeface="Franklin Gothic Medium" panose="020B0603020102020204" pitchFamily="34" charset="0"/>
              </a:rPr>
              <a:t>Where is Phi Theta Kappa?</a:t>
            </a:r>
          </a:p>
        </p:txBody>
      </p:sp>
      <p:sp>
        <p:nvSpPr>
          <p:cNvPr id="3" name="Content Placeholder 2">
            <a:extLst>
              <a:ext uri="{FF2B5EF4-FFF2-40B4-BE49-F238E27FC236}">
                <a16:creationId xmlns:a16="http://schemas.microsoft.com/office/drawing/2014/main" id="{645E493F-9C0D-4A3E-84E6-B923CF17DE5F}"/>
              </a:ext>
            </a:extLst>
          </p:cNvPr>
          <p:cNvSpPr>
            <a:spLocks noGrp="1"/>
          </p:cNvSpPr>
          <p:nvPr>
            <p:ph idx="1"/>
          </p:nvPr>
        </p:nvSpPr>
        <p:spPr/>
        <p:txBody>
          <a:bodyPr/>
          <a:lstStyle/>
          <a:p>
            <a:pPr marL="0" lvl="0" indent="-91440" algn="ctr">
              <a:lnSpc>
                <a:spcPct val="107000"/>
              </a:lnSpc>
              <a:spcBef>
                <a:spcPts val="0"/>
              </a:spcBef>
              <a:spcAft>
                <a:spcPts val="800"/>
              </a:spcAft>
              <a:buClr>
                <a:srgbClr val="1CADE4"/>
              </a:buClr>
              <a:buSzPct val="100000"/>
              <a:buFont typeface="Tw Cen MT" panose="020B0602020104020603" pitchFamily="34" charset="0"/>
              <a:buChar char=" "/>
            </a:pPr>
            <a:endParaRPr lang="en-US" sz="3600" dirty="0">
              <a:solidFill>
                <a:srgbClr val="1C2A55"/>
              </a:solidFill>
              <a:latin typeface="Franklin Gothic Medium" panose="020B0603020102020204" pitchFamily="34" charset="0"/>
              <a:ea typeface="Times New Roman" panose="02020603050405020304" pitchFamily="18" charset="0"/>
              <a:cs typeface="Times New Roman" panose="02020603050405020304" pitchFamily="18" charset="0"/>
            </a:endParaRPr>
          </a:p>
          <a:p>
            <a:endParaRPr lang="en-US" dirty="0"/>
          </a:p>
        </p:txBody>
      </p:sp>
      <p:pic>
        <p:nvPicPr>
          <p:cNvPr id="4" name="Picture 1">
            <a:extLst>
              <a:ext uri="{FF2B5EF4-FFF2-40B4-BE49-F238E27FC236}">
                <a16:creationId xmlns:a16="http://schemas.microsoft.com/office/drawing/2014/main" id="{3B4C5938-C3C7-44D6-B2DB-C3F344A3362A}"/>
              </a:ext>
            </a:extLst>
          </p:cNvPr>
          <p:cNvPicPr>
            <a:picLocks noChangeAspect="1"/>
          </p:cNvPicPr>
          <p:nvPr/>
        </p:nvPicPr>
        <p:blipFill rotWithShape="1">
          <a:blip r:embed="rId5">
            <a:extLst>
              <a:ext uri="{28A0092B-C50C-407E-A947-70E740481C1C}">
                <a14:useLocalDpi xmlns:a14="http://schemas.microsoft.com/office/drawing/2010/main" val="0"/>
              </a:ext>
            </a:extLst>
          </a:blip>
          <a:srcRect l="-722" t="-3503" r="50431" b="30615"/>
          <a:stretch/>
        </p:blipFill>
        <p:spPr bwMode="auto">
          <a:xfrm>
            <a:off x="2590801" y="1319648"/>
            <a:ext cx="6686549" cy="467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889AEC3-10CF-4F96-B6D8-C6B0AFD07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5621" y="365125"/>
            <a:ext cx="1565583" cy="396739"/>
          </a:xfrm>
          <a:prstGeom prst="rect">
            <a:avLst/>
          </a:prstGeom>
        </p:spPr>
      </p:pic>
      <p:pic>
        <p:nvPicPr>
          <p:cNvPr id="5" name="Audio 4">
            <a:hlinkClick r:id="" action="ppaction://media"/>
            <a:extLst>
              <a:ext uri="{FF2B5EF4-FFF2-40B4-BE49-F238E27FC236}">
                <a16:creationId xmlns:a16="http://schemas.microsoft.com/office/drawing/2014/main" id="{A8CDCAFB-5994-480A-9EC9-A21363C2F6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1628209"/>
      </p:ext>
    </p:extLst>
  </p:cSld>
  <p:clrMapOvr>
    <a:masterClrMapping/>
  </p:clrMapOvr>
  <mc:AlternateContent xmlns:mc="http://schemas.openxmlformats.org/markup-compatibility/2006">
    <mc:Choice xmlns:p14="http://schemas.microsoft.com/office/powerpoint/2010/main" Requires="p14">
      <p:transition spd="slow" p14:dur="2000" advTm="27457"/>
    </mc:Choice>
    <mc:Fallback>
      <p:transition spd="slow" advTm="27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B274-B9D9-4C7B-BC62-B638F9A302A1}"/>
              </a:ext>
            </a:extLst>
          </p:cNvPr>
          <p:cNvSpPr>
            <a:spLocks noGrp="1"/>
          </p:cNvSpPr>
          <p:nvPr>
            <p:ph type="title"/>
          </p:nvPr>
        </p:nvSpPr>
        <p:spPr/>
        <p:txBody>
          <a:bodyPr>
            <a:normAutofit/>
          </a:bodyPr>
          <a:lstStyle/>
          <a:p>
            <a:r>
              <a:rPr lang="en-US" sz="3600" dirty="0">
                <a:solidFill>
                  <a:srgbClr val="1C2A55"/>
                </a:solidFill>
                <a:latin typeface="Franklin Gothic Medium" panose="020B0603020102020204" pitchFamily="34" charset="0"/>
              </a:rPr>
              <a:t>Common Reasons for Not Accepting Membership</a:t>
            </a:r>
          </a:p>
        </p:txBody>
      </p:sp>
      <p:sp>
        <p:nvSpPr>
          <p:cNvPr id="3" name="Content Placeholder 2">
            <a:extLst>
              <a:ext uri="{FF2B5EF4-FFF2-40B4-BE49-F238E27FC236}">
                <a16:creationId xmlns:a16="http://schemas.microsoft.com/office/drawing/2014/main" id="{645E493F-9C0D-4A3E-84E6-B923CF17DE5F}"/>
              </a:ext>
            </a:extLst>
          </p:cNvPr>
          <p:cNvSpPr>
            <a:spLocks noGrp="1"/>
          </p:cNvSpPr>
          <p:nvPr>
            <p:ph idx="1"/>
          </p:nvPr>
        </p:nvSpPr>
        <p:spPr>
          <a:xfrm>
            <a:off x="1000124" y="1690688"/>
            <a:ext cx="8124825" cy="4351338"/>
          </a:xfrm>
        </p:spPr>
        <p:txBody>
          <a:bodyPr>
            <a:normAutofit/>
          </a:bodyPr>
          <a:lstStyle/>
          <a:p>
            <a:pPr marL="0" lvl="0" indent="0" defTabSz="457200">
              <a:lnSpc>
                <a:spcPct val="150000"/>
              </a:lnSpc>
              <a:spcBef>
                <a:spcPts val="0"/>
              </a:spcBef>
              <a:buNone/>
              <a:defRPr/>
            </a:pPr>
            <a:r>
              <a:rPr lang="en-US" altLang="en-US" sz="2900" dirty="0">
                <a:solidFill>
                  <a:srgbClr val="1C2A55"/>
                </a:solidFill>
                <a:latin typeface="Franklin Gothic Book" panose="020B0503020102020204" pitchFamily="34" charset="0"/>
              </a:rPr>
              <a:t>“I have little/no time.”</a:t>
            </a:r>
          </a:p>
          <a:p>
            <a:pPr marL="0" lvl="0" indent="0" defTabSz="457200">
              <a:lnSpc>
                <a:spcPct val="150000"/>
              </a:lnSpc>
              <a:spcBef>
                <a:spcPts val="0"/>
              </a:spcBef>
              <a:buNone/>
              <a:defRPr/>
            </a:pPr>
            <a:r>
              <a:rPr lang="en-US" altLang="en-US" sz="2900" dirty="0">
                <a:solidFill>
                  <a:srgbClr val="1C2A55"/>
                </a:solidFill>
                <a:latin typeface="Franklin Gothic Book" panose="020B0503020102020204" pitchFamily="34" charset="0"/>
              </a:rPr>
              <a:t>“I’m a tech student so I’m not </a:t>
            </a:r>
          </a:p>
          <a:p>
            <a:pPr marL="0" lvl="0" indent="0" defTabSz="457200">
              <a:lnSpc>
                <a:spcPct val="150000"/>
              </a:lnSpc>
              <a:spcBef>
                <a:spcPts val="0"/>
              </a:spcBef>
              <a:buNone/>
              <a:defRPr/>
            </a:pPr>
            <a:r>
              <a:rPr lang="en-US" altLang="en-US" sz="2900" dirty="0">
                <a:solidFill>
                  <a:srgbClr val="1C2A55"/>
                </a:solidFill>
                <a:latin typeface="Franklin Gothic Book" panose="020B0503020102020204" pitchFamily="34" charset="0"/>
              </a:rPr>
              <a:t>	transferring.” </a:t>
            </a:r>
          </a:p>
          <a:p>
            <a:pPr marL="0" lvl="0" indent="0" defTabSz="457200">
              <a:lnSpc>
                <a:spcPct val="150000"/>
              </a:lnSpc>
              <a:spcBef>
                <a:spcPts val="0"/>
              </a:spcBef>
              <a:buNone/>
              <a:defRPr/>
            </a:pPr>
            <a:r>
              <a:rPr lang="en-US" altLang="en-US" sz="2900" dirty="0">
                <a:solidFill>
                  <a:srgbClr val="1C2A55"/>
                </a:solidFill>
                <a:latin typeface="Franklin Gothic Book" panose="020B0503020102020204" pitchFamily="34" charset="0"/>
              </a:rPr>
              <a:t>“I am about to transfer.”</a:t>
            </a:r>
          </a:p>
          <a:p>
            <a:pPr marL="0" lvl="0" indent="0" defTabSz="457200">
              <a:lnSpc>
                <a:spcPct val="150000"/>
              </a:lnSpc>
              <a:spcBef>
                <a:spcPts val="0"/>
              </a:spcBef>
              <a:buNone/>
              <a:defRPr/>
            </a:pPr>
            <a:r>
              <a:rPr lang="en-US" altLang="en-US" sz="2900" dirty="0">
                <a:solidFill>
                  <a:srgbClr val="1C2A55"/>
                </a:solidFill>
                <a:latin typeface="Franklin Gothic Book" panose="020B0503020102020204" pitchFamily="34" charset="0"/>
              </a:rPr>
              <a:t>“I’ve never heard of PTK.”</a:t>
            </a:r>
          </a:p>
          <a:p>
            <a:pPr marL="0" lvl="0" indent="0" defTabSz="457200">
              <a:lnSpc>
                <a:spcPct val="150000"/>
              </a:lnSpc>
              <a:spcBef>
                <a:spcPts val="0"/>
              </a:spcBef>
              <a:buNone/>
              <a:defRPr/>
            </a:pPr>
            <a:r>
              <a:rPr lang="en-US" altLang="en-US" sz="2900" dirty="0">
                <a:solidFill>
                  <a:srgbClr val="1C2A55"/>
                </a:solidFill>
                <a:latin typeface="Franklin Gothic Book" panose="020B0503020102020204" pitchFamily="34" charset="0"/>
              </a:rPr>
              <a:t>“I cannot afford it.”</a:t>
            </a:r>
          </a:p>
          <a:p>
            <a:endParaRPr lang="en-US" sz="2400" dirty="0"/>
          </a:p>
        </p:txBody>
      </p:sp>
      <p:pic>
        <p:nvPicPr>
          <p:cNvPr id="6" name="Picture 5">
            <a:extLst>
              <a:ext uri="{FF2B5EF4-FFF2-40B4-BE49-F238E27FC236}">
                <a16:creationId xmlns:a16="http://schemas.microsoft.com/office/drawing/2014/main" id="{F791EBD1-012D-41C8-ACF7-159608E6C7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5621" y="365125"/>
            <a:ext cx="1565583" cy="396739"/>
          </a:xfrm>
          <a:prstGeom prst="rect">
            <a:avLst/>
          </a:prstGeom>
        </p:spPr>
      </p:pic>
      <p:pic>
        <p:nvPicPr>
          <p:cNvPr id="11" name="Picture 10">
            <a:extLst>
              <a:ext uri="{FF2B5EF4-FFF2-40B4-BE49-F238E27FC236}">
                <a16:creationId xmlns:a16="http://schemas.microsoft.com/office/drawing/2014/main" id="{1D781B2A-D06B-4905-A888-D3C068EE92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7247" y="1928809"/>
            <a:ext cx="5056553" cy="2174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Audio 7">
            <a:hlinkClick r:id="" action="ppaction://media"/>
            <a:extLst>
              <a:ext uri="{FF2B5EF4-FFF2-40B4-BE49-F238E27FC236}">
                <a16:creationId xmlns:a16="http://schemas.microsoft.com/office/drawing/2014/main" id="{9D39F5B0-E3AF-41A7-9489-1DA2362BCC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8131826"/>
      </p:ext>
    </p:extLst>
  </p:cSld>
  <p:clrMapOvr>
    <a:masterClrMapping/>
  </p:clrMapOvr>
  <mc:AlternateContent xmlns:mc="http://schemas.openxmlformats.org/markup-compatibility/2006">
    <mc:Choice xmlns:p14="http://schemas.microsoft.com/office/powerpoint/2010/main" Requires="p14">
      <p:transition spd="slow" p14:dur="2000" advTm="117637"/>
    </mc:Choice>
    <mc:Fallback>
      <p:transition spd="slow" advTm="117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Manual Operation 20">
            <a:extLst>
              <a:ext uri="{FF2B5EF4-FFF2-40B4-BE49-F238E27FC236}">
                <a16:creationId xmlns:a16="http://schemas.microsoft.com/office/drawing/2014/main" id="{9AA56EC3-975D-4455-8F6D-60DF2205706D}"/>
              </a:ext>
            </a:extLst>
          </p:cNvPr>
          <p:cNvSpPr/>
          <p:nvPr/>
        </p:nvSpPr>
        <p:spPr>
          <a:xfrm rot="10800000">
            <a:off x="952500" y="3250914"/>
            <a:ext cx="5813753" cy="928403"/>
          </a:xfrm>
          <a:prstGeom prst="flowChartManualOperation">
            <a:avLst/>
          </a:prstGeom>
          <a:effectLst>
            <a:outerShdw blurRad="57150" dist="88900" dir="5400000" algn="ctr" rotWithShape="0">
              <a:srgbClr val="000000">
                <a:alpha val="63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tx1"/>
              </a:solidFill>
            </a:endParaRPr>
          </a:p>
        </p:txBody>
      </p:sp>
      <p:sp>
        <p:nvSpPr>
          <p:cNvPr id="22" name="Flowchart: Manual Operation 21">
            <a:extLst>
              <a:ext uri="{FF2B5EF4-FFF2-40B4-BE49-F238E27FC236}">
                <a16:creationId xmlns:a16="http://schemas.microsoft.com/office/drawing/2014/main" id="{AA5B32B2-B38C-4BAD-AE38-370164172C29}"/>
              </a:ext>
            </a:extLst>
          </p:cNvPr>
          <p:cNvSpPr/>
          <p:nvPr/>
        </p:nvSpPr>
        <p:spPr>
          <a:xfrm rot="10800000">
            <a:off x="914400" y="1764379"/>
            <a:ext cx="5813753" cy="928403"/>
          </a:xfrm>
          <a:prstGeom prst="flowChartManualOperation">
            <a:avLst/>
          </a:prstGeom>
          <a:effectLst>
            <a:outerShdw blurRad="57150" dist="88900" dir="60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solidFill>
                <a:schemeClr val="tx1"/>
              </a:solidFill>
            </a:endParaRPr>
          </a:p>
        </p:txBody>
      </p:sp>
      <p:sp>
        <p:nvSpPr>
          <p:cNvPr id="13" name="Flowchart: Manual Operation 12">
            <a:extLst>
              <a:ext uri="{FF2B5EF4-FFF2-40B4-BE49-F238E27FC236}">
                <a16:creationId xmlns:a16="http://schemas.microsoft.com/office/drawing/2014/main" id="{B6441734-F58D-4E62-BCEB-C1D8AC3443CB}"/>
              </a:ext>
            </a:extLst>
          </p:cNvPr>
          <p:cNvSpPr/>
          <p:nvPr/>
        </p:nvSpPr>
        <p:spPr>
          <a:xfrm rot="10800000">
            <a:off x="838200" y="4643519"/>
            <a:ext cx="5813753" cy="928403"/>
          </a:xfrm>
          <a:prstGeom prst="flowChartManualOperation">
            <a:avLst/>
          </a:prstGeom>
          <a:effectLst>
            <a:outerShdw blurRad="57150" dist="8890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8171B274-B9D9-4C7B-BC62-B638F9A302A1}"/>
              </a:ext>
            </a:extLst>
          </p:cNvPr>
          <p:cNvSpPr>
            <a:spLocks noGrp="1"/>
          </p:cNvSpPr>
          <p:nvPr>
            <p:ph type="title"/>
          </p:nvPr>
        </p:nvSpPr>
        <p:spPr/>
        <p:txBody>
          <a:bodyPr>
            <a:normAutofit/>
          </a:bodyPr>
          <a:lstStyle/>
          <a:p>
            <a:r>
              <a:rPr lang="en-US" sz="3600" dirty="0">
                <a:solidFill>
                  <a:srgbClr val="1C2A55"/>
                </a:solidFill>
                <a:latin typeface="Franklin Gothic Medium" panose="020B0603020102020204" pitchFamily="34" charset="0"/>
              </a:rPr>
              <a:t>Phi Theta Kappa Structure</a:t>
            </a:r>
          </a:p>
        </p:txBody>
      </p:sp>
      <p:sp>
        <p:nvSpPr>
          <p:cNvPr id="3" name="Content Placeholder 2">
            <a:extLst>
              <a:ext uri="{FF2B5EF4-FFF2-40B4-BE49-F238E27FC236}">
                <a16:creationId xmlns:a16="http://schemas.microsoft.com/office/drawing/2014/main" id="{645E493F-9C0D-4A3E-84E6-B923CF17DE5F}"/>
              </a:ext>
            </a:extLst>
          </p:cNvPr>
          <p:cNvSpPr>
            <a:spLocks noGrp="1"/>
          </p:cNvSpPr>
          <p:nvPr>
            <p:ph idx="1"/>
          </p:nvPr>
        </p:nvSpPr>
        <p:spPr>
          <a:xfrm>
            <a:off x="1470353" y="1785473"/>
            <a:ext cx="4692838" cy="1037280"/>
          </a:xfrm>
        </p:spPr>
        <p:txBody>
          <a:bodyPr>
            <a:normAutofit/>
          </a:bodyPr>
          <a:lstStyle/>
          <a:p>
            <a:pPr marL="0" lvl="0" indent="0" algn="ctr" defTabSz="457200">
              <a:lnSpc>
                <a:spcPct val="100000"/>
              </a:lnSpc>
              <a:spcBef>
                <a:spcPts val="0"/>
              </a:spcBef>
              <a:buNone/>
              <a:defRPr/>
            </a:pPr>
            <a:r>
              <a:rPr lang="en-US" altLang="en-US" sz="1800" b="1" dirty="0">
                <a:solidFill>
                  <a:srgbClr val="1C2A55"/>
                </a:solidFill>
                <a:latin typeface="Franklin Gothic Book" panose="020B0503020102020204" pitchFamily="34" charset="0"/>
              </a:rPr>
              <a:t>INTERNATIONAL LEVEL</a:t>
            </a:r>
          </a:p>
          <a:p>
            <a:pPr marL="0" lvl="0" indent="0" algn="ctr" defTabSz="457200">
              <a:lnSpc>
                <a:spcPct val="100000"/>
              </a:lnSpc>
              <a:spcBef>
                <a:spcPts val="0"/>
              </a:spcBef>
              <a:buNone/>
              <a:defRPr/>
            </a:pPr>
            <a:r>
              <a:rPr lang="en-US" altLang="en-US" sz="1800" dirty="0">
                <a:solidFill>
                  <a:srgbClr val="1C2A55"/>
                </a:solidFill>
                <a:latin typeface="Franklin Gothic Book" panose="020B0503020102020204" pitchFamily="34" charset="0"/>
              </a:rPr>
              <a:t>International Officers | Phi Theta Kappa Staff</a:t>
            </a:r>
          </a:p>
          <a:p>
            <a:pPr marL="0" lvl="0" indent="0" algn="ctr" defTabSz="457200">
              <a:lnSpc>
                <a:spcPct val="100000"/>
              </a:lnSpc>
              <a:spcBef>
                <a:spcPts val="0"/>
              </a:spcBef>
              <a:buNone/>
              <a:defRPr/>
            </a:pPr>
            <a:r>
              <a:rPr lang="en-US" altLang="en-US" sz="1800" dirty="0">
                <a:solidFill>
                  <a:srgbClr val="1C2A55"/>
                </a:solidFill>
                <a:latin typeface="Franklin Gothic Book" panose="020B0503020102020204" pitchFamily="34" charset="0"/>
              </a:rPr>
              <a:t>Board of Directors</a:t>
            </a:r>
          </a:p>
          <a:p>
            <a:pPr algn="ctr">
              <a:lnSpc>
                <a:spcPct val="100000"/>
              </a:lnSpc>
            </a:pPr>
            <a:endParaRPr lang="en-US" sz="1800" dirty="0"/>
          </a:p>
        </p:txBody>
      </p:sp>
      <p:sp>
        <p:nvSpPr>
          <p:cNvPr id="5" name="TextBox 4">
            <a:extLst>
              <a:ext uri="{FF2B5EF4-FFF2-40B4-BE49-F238E27FC236}">
                <a16:creationId xmlns:a16="http://schemas.microsoft.com/office/drawing/2014/main" id="{60DA2EBA-E1AA-4CD3-BCB7-CFC5664B8D4C}"/>
              </a:ext>
            </a:extLst>
          </p:cNvPr>
          <p:cNvSpPr txBox="1"/>
          <p:nvPr/>
        </p:nvSpPr>
        <p:spPr>
          <a:xfrm>
            <a:off x="1769058" y="4643520"/>
            <a:ext cx="3978020" cy="1200329"/>
          </a:xfrm>
          <a:prstGeom prst="rect">
            <a:avLst/>
          </a:prstGeom>
          <a:noFill/>
        </p:spPr>
        <p:txBody>
          <a:bodyPr wrap="square" rtlCol="0">
            <a:spAutoFit/>
          </a:bodyPr>
          <a:lstStyle/>
          <a:p>
            <a:pPr lvl="0" algn="ctr" defTabSz="457200">
              <a:defRPr/>
            </a:pPr>
            <a:r>
              <a:rPr lang="en-US" altLang="en-US" b="1" dirty="0">
                <a:solidFill>
                  <a:srgbClr val="1C2A55"/>
                </a:solidFill>
                <a:latin typeface="Franklin Gothic Book" panose="020B0503020102020204" pitchFamily="34" charset="0"/>
              </a:rPr>
              <a:t>LOCAL LEVEL</a:t>
            </a:r>
          </a:p>
          <a:p>
            <a:pPr lvl="0" algn="ctr" defTabSz="457200">
              <a:defRPr/>
            </a:pPr>
            <a:r>
              <a:rPr lang="en-US" altLang="en-US" dirty="0">
                <a:solidFill>
                  <a:srgbClr val="1C2A55"/>
                </a:solidFill>
                <a:latin typeface="Franklin Gothic Book" panose="020B0503020102020204" pitchFamily="34" charset="0"/>
              </a:rPr>
              <a:t>Chapter Advisors | Chapter Officers</a:t>
            </a:r>
          </a:p>
          <a:p>
            <a:pPr lvl="0" algn="ctr" defTabSz="457200">
              <a:defRPr/>
            </a:pPr>
            <a:r>
              <a:rPr lang="en-US" altLang="en-US" dirty="0">
                <a:solidFill>
                  <a:srgbClr val="1C2A55"/>
                </a:solidFill>
                <a:latin typeface="Franklin Gothic Book" panose="020B0503020102020204" pitchFamily="34" charset="0"/>
              </a:rPr>
              <a:t>Chapter Members | Alumni</a:t>
            </a:r>
          </a:p>
          <a:p>
            <a:endParaRPr lang="en-US" dirty="0">
              <a:latin typeface="Franklin Gothic Book" panose="020B0503020102020204" pitchFamily="34" charset="0"/>
            </a:endParaRPr>
          </a:p>
        </p:txBody>
      </p:sp>
      <p:sp>
        <p:nvSpPr>
          <p:cNvPr id="11" name="TextBox 10">
            <a:extLst>
              <a:ext uri="{FF2B5EF4-FFF2-40B4-BE49-F238E27FC236}">
                <a16:creationId xmlns:a16="http://schemas.microsoft.com/office/drawing/2014/main" id="{41C946D4-0349-4FBF-BEC4-E20343E2D9A6}"/>
              </a:ext>
            </a:extLst>
          </p:cNvPr>
          <p:cNvSpPr txBox="1"/>
          <p:nvPr/>
        </p:nvSpPr>
        <p:spPr>
          <a:xfrm>
            <a:off x="1395289" y="3253451"/>
            <a:ext cx="4928174" cy="923330"/>
          </a:xfrm>
          <a:prstGeom prst="rect">
            <a:avLst/>
          </a:prstGeom>
          <a:noFill/>
        </p:spPr>
        <p:txBody>
          <a:bodyPr wrap="square" rtlCol="0">
            <a:spAutoFit/>
          </a:bodyPr>
          <a:lstStyle/>
          <a:p>
            <a:pPr lvl="0" algn="ctr" defTabSz="457200">
              <a:defRPr/>
            </a:pPr>
            <a:r>
              <a:rPr lang="en-US" altLang="en-US" b="1" dirty="0">
                <a:solidFill>
                  <a:srgbClr val="1C2A55"/>
                </a:solidFill>
                <a:latin typeface="Franklin Gothic Book" panose="020B0503020102020204" pitchFamily="34" charset="0"/>
              </a:rPr>
              <a:t>REGIONAL LEVEL</a:t>
            </a:r>
          </a:p>
          <a:p>
            <a:pPr lvl="0" algn="ctr" defTabSz="457200">
              <a:defRPr/>
            </a:pPr>
            <a:r>
              <a:rPr lang="en-US" altLang="en-US" dirty="0">
                <a:solidFill>
                  <a:srgbClr val="1C2A55"/>
                </a:solidFill>
                <a:latin typeface="Franklin Gothic Book" panose="020B0503020102020204" pitchFamily="34" charset="0"/>
              </a:rPr>
              <a:t>Regional Coordinator | Regional Officers</a:t>
            </a:r>
          </a:p>
          <a:p>
            <a:pPr lvl="0" algn="ctr" defTabSz="457200">
              <a:defRPr/>
            </a:pPr>
            <a:r>
              <a:rPr lang="en-US" altLang="en-US" dirty="0">
                <a:solidFill>
                  <a:srgbClr val="1C2A55"/>
                </a:solidFill>
                <a:latin typeface="Franklin Gothic Book" panose="020B0503020102020204" pitchFamily="34" charset="0"/>
              </a:rPr>
              <a:t>Regional Advisory Board</a:t>
            </a:r>
          </a:p>
        </p:txBody>
      </p:sp>
      <p:pic>
        <p:nvPicPr>
          <p:cNvPr id="6" name="Picture 5">
            <a:extLst>
              <a:ext uri="{FF2B5EF4-FFF2-40B4-BE49-F238E27FC236}">
                <a16:creationId xmlns:a16="http://schemas.microsoft.com/office/drawing/2014/main" id="{6917E283-C07E-457E-9C78-1F5CD55CAF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7906" y="2228581"/>
            <a:ext cx="4259048" cy="2833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3">
            <a:extLst>
              <a:ext uri="{FF2B5EF4-FFF2-40B4-BE49-F238E27FC236}">
                <a16:creationId xmlns:a16="http://schemas.microsoft.com/office/drawing/2014/main" id="{D61D7F7E-9A40-42BC-A734-17EED986C81D}"/>
              </a:ext>
            </a:extLst>
          </p:cNvPr>
          <p:cNvSpPr txBox="1"/>
          <p:nvPr/>
        </p:nvSpPr>
        <p:spPr>
          <a:xfrm>
            <a:off x="7207906" y="5155346"/>
            <a:ext cx="4259048" cy="338554"/>
          </a:xfrm>
          <a:prstGeom prst="rect">
            <a:avLst/>
          </a:prstGeom>
          <a:noFill/>
        </p:spPr>
        <p:txBody>
          <a:bodyPr wrap="square" rtlCol="0">
            <a:spAutoFit/>
          </a:bodyPr>
          <a:lstStyle/>
          <a:p>
            <a:pPr lvl="0" algn="ctr" defTabSz="457200">
              <a:defRPr/>
            </a:pPr>
            <a:r>
              <a:rPr lang="en-US" altLang="en-US" sz="1600" dirty="0">
                <a:solidFill>
                  <a:srgbClr val="1C2A55"/>
                </a:solidFill>
                <a:latin typeface="Franklin Gothic Book" panose="020B0503020102020204" pitchFamily="34" charset="0"/>
              </a:rPr>
              <a:t>2017 – 18 International Officer Team</a:t>
            </a:r>
          </a:p>
        </p:txBody>
      </p:sp>
      <p:pic>
        <p:nvPicPr>
          <p:cNvPr id="12" name="Picture 11">
            <a:extLst>
              <a:ext uri="{FF2B5EF4-FFF2-40B4-BE49-F238E27FC236}">
                <a16:creationId xmlns:a16="http://schemas.microsoft.com/office/drawing/2014/main" id="{B6EDE43F-F778-4195-835B-A8FCD5B9F4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5621" y="365125"/>
            <a:ext cx="1565583" cy="396739"/>
          </a:xfrm>
          <a:prstGeom prst="rect">
            <a:avLst/>
          </a:prstGeom>
        </p:spPr>
      </p:pic>
      <p:pic>
        <p:nvPicPr>
          <p:cNvPr id="4" name="Audio 3">
            <a:hlinkClick r:id="" action="ppaction://media"/>
            <a:extLst>
              <a:ext uri="{FF2B5EF4-FFF2-40B4-BE49-F238E27FC236}">
                <a16:creationId xmlns:a16="http://schemas.microsoft.com/office/drawing/2014/main" id="{D4655199-342E-4BCD-97C8-32A06E5272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8615596"/>
      </p:ext>
    </p:extLst>
  </p:cSld>
  <p:clrMapOvr>
    <a:masterClrMapping/>
  </p:clrMapOvr>
  <mc:AlternateContent xmlns:mc="http://schemas.openxmlformats.org/markup-compatibility/2006">
    <mc:Choice xmlns:p14="http://schemas.microsoft.com/office/powerpoint/2010/main" Requires="p14">
      <p:transition spd="slow" p14:dur="2000" advTm="54589"/>
    </mc:Choice>
    <mc:Fallback>
      <p:transition spd="slow" advTm="54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B274-B9D9-4C7B-BC62-B638F9A302A1}"/>
              </a:ext>
            </a:extLst>
          </p:cNvPr>
          <p:cNvSpPr>
            <a:spLocks noGrp="1"/>
          </p:cNvSpPr>
          <p:nvPr>
            <p:ph type="title"/>
          </p:nvPr>
        </p:nvSpPr>
        <p:spPr/>
        <p:txBody>
          <a:bodyPr>
            <a:normAutofit/>
          </a:bodyPr>
          <a:lstStyle/>
          <a:p>
            <a:r>
              <a:rPr lang="en-US" sz="3600" dirty="0">
                <a:solidFill>
                  <a:srgbClr val="1C2A55"/>
                </a:solidFill>
                <a:latin typeface="Franklin Gothic Medium" panose="020B0603020102020204" pitchFamily="34" charset="0"/>
              </a:rPr>
              <a:t>PTK Helps You Achieve More!</a:t>
            </a:r>
          </a:p>
        </p:txBody>
      </p:sp>
      <p:sp>
        <p:nvSpPr>
          <p:cNvPr id="3" name="Content Placeholder 2">
            <a:extLst>
              <a:ext uri="{FF2B5EF4-FFF2-40B4-BE49-F238E27FC236}">
                <a16:creationId xmlns:a16="http://schemas.microsoft.com/office/drawing/2014/main" id="{645E493F-9C0D-4A3E-84E6-B923CF17DE5F}"/>
              </a:ext>
            </a:extLst>
          </p:cNvPr>
          <p:cNvSpPr>
            <a:spLocks noGrp="1"/>
          </p:cNvSpPr>
          <p:nvPr>
            <p:ph idx="1"/>
          </p:nvPr>
        </p:nvSpPr>
        <p:spPr>
          <a:xfrm>
            <a:off x="1000124" y="1595438"/>
            <a:ext cx="8124825" cy="4351338"/>
          </a:xfrm>
        </p:spPr>
        <p:txBody>
          <a:bodyPr>
            <a:normAutofit/>
          </a:bodyPr>
          <a:lstStyle/>
          <a:p>
            <a:pPr lvl="0" defTabSz="457200">
              <a:lnSpc>
                <a:spcPct val="150000"/>
              </a:lnSpc>
              <a:spcBef>
                <a:spcPts val="0"/>
              </a:spcBef>
              <a:defRPr/>
            </a:pPr>
            <a:r>
              <a:rPr lang="en-US" altLang="en-US" sz="2500" dirty="0">
                <a:solidFill>
                  <a:srgbClr val="1C2A55"/>
                </a:solidFill>
                <a:latin typeface="Franklin Gothic Book" panose="020B0503020102020204" pitchFamily="34" charset="0"/>
              </a:rPr>
              <a:t>Competitive Edge Career Skills Course </a:t>
            </a:r>
          </a:p>
          <a:p>
            <a:pPr lvl="0" defTabSz="457200">
              <a:lnSpc>
                <a:spcPct val="150000"/>
              </a:lnSpc>
              <a:spcBef>
                <a:spcPts val="0"/>
              </a:spcBef>
              <a:defRPr/>
            </a:pPr>
            <a:r>
              <a:rPr lang="en-US" altLang="en-US" sz="2500" dirty="0">
                <a:solidFill>
                  <a:srgbClr val="1C2A55"/>
                </a:solidFill>
                <a:latin typeface="Franklin Gothic Book" panose="020B0503020102020204" pitchFamily="34" charset="0"/>
              </a:rPr>
              <a:t>CollegeFish.org</a:t>
            </a:r>
          </a:p>
          <a:p>
            <a:pPr lvl="0" defTabSz="457200">
              <a:lnSpc>
                <a:spcPct val="150000"/>
              </a:lnSpc>
              <a:spcBef>
                <a:spcPts val="0"/>
              </a:spcBef>
              <a:defRPr/>
            </a:pPr>
            <a:r>
              <a:rPr lang="en-US" altLang="en-US" sz="2500" dirty="0">
                <a:solidFill>
                  <a:srgbClr val="1C2A55"/>
                </a:solidFill>
                <a:latin typeface="Franklin Gothic Book" panose="020B0503020102020204" pitchFamily="34" charset="0"/>
              </a:rPr>
              <a:t>Chapter Projects </a:t>
            </a:r>
          </a:p>
          <a:p>
            <a:pPr lvl="0" defTabSz="457200">
              <a:lnSpc>
                <a:spcPct val="150000"/>
              </a:lnSpc>
              <a:spcBef>
                <a:spcPts val="0"/>
              </a:spcBef>
              <a:defRPr/>
            </a:pPr>
            <a:r>
              <a:rPr lang="en-US" altLang="en-US" sz="2500" dirty="0">
                <a:solidFill>
                  <a:srgbClr val="1C2A55"/>
                </a:solidFill>
                <a:latin typeface="Franklin Gothic Book" panose="020B0503020102020204" pitchFamily="34" charset="0"/>
              </a:rPr>
              <a:t>Networking &amp; Service Events</a:t>
            </a:r>
          </a:p>
          <a:p>
            <a:pPr lvl="0" defTabSz="457200">
              <a:lnSpc>
                <a:spcPct val="150000"/>
              </a:lnSpc>
              <a:spcBef>
                <a:spcPts val="0"/>
              </a:spcBef>
              <a:defRPr/>
            </a:pPr>
            <a:r>
              <a:rPr lang="en-US" altLang="en-US" sz="2500" dirty="0">
                <a:solidFill>
                  <a:srgbClr val="1C2A55"/>
                </a:solidFill>
                <a:latin typeface="Franklin Gothic Book" panose="020B0503020102020204" pitchFamily="34" charset="0"/>
              </a:rPr>
              <a:t>Officer and other leadership positions</a:t>
            </a:r>
          </a:p>
          <a:p>
            <a:endParaRPr lang="en-US" sz="2400" dirty="0"/>
          </a:p>
        </p:txBody>
      </p:sp>
      <p:pic>
        <p:nvPicPr>
          <p:cNvPr id="7" name="Picture 6">
            <a:extLst>
              <a:ext uri="{FF2B5EF4-FFF2-40B4-BE49-F238E27FC236}">
                <a16:creationId xmlns:a16="http://schemas.microsoft.com/office/drawing/2014/main" id="{16543014-B6C1-42DA-B9B3-F152C4A58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5621" y="365125"/>
            <a:ext cx="1565583" cy="396739"/>
          </a:xfrm>
          <a:prstGeom prst="rect">
            <a:avLst/>
          </a:prstGeom>
        </p:spPr>
      </p:pic>
      <p:pic>
        <p:nvPicPr>
          <p:cNvPr id="5" name="Picture 4">
            <a:extLst>
              <a:ext uri="{FF2B5EF4-FFF2-40B4-BE49-F238E27FC236}">
                <a16:creationId xmlns:a16="http://schemas.microsoft.com/office/drawing/2014/main" id="{646D4EA8-1F49-4ABE-8FE8-713F3DEEAF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2868" y="1027906"/>
            <a:ext cx="3979008" cy="2652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Audio 7">
            <a:hlinkClick r:id="" action="ppaction://media"/>
            <a:extLst>
              <a:ext uri="{FF2B5EF4-FFF2-40B4-BE49-F238E27FC236}">
                <a16:creationId xmlns:a16="http://schemas.microsoft.com/office/drawing/2014/main" id="{65714658-33D0-4CF3-911F-069C31BB7D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8092525"/>
      </p:ext>
    </p:extLst>
  </p:cSld>
  <p:clrMapOvr>
    <a:masterClrMapping/>
  </p:clrMapOvr>
  <mc:AlternateContent xmlns:mc="http://schemas.openxmlformats.org/markup-compatibility/2006">
    <mc:Choice xmlns:p14="http://schemas.microsoft.com/office/powerpoint/2010/main" Requires="p14">
      <p:transition spd="slow" p14:dur="2000" advTm="54300"/>
    </mc:Choice>
    <mc:Fallback>
      <p:transition spd="slow" advTm="5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B274-B9D9-4C7B-BC62-B638F9A302A1}"/>
              </a:ext>
            </a:extLst>
          </p:cNvPr>
          <p:cNvSpPr>
            <a:spLocks noGrp="1"/>
          </p:cNvSpPr>
          <p:nvPr>
            <p:ph type="title"/>
          </p:nvPr>
        </p:nvSpPr>
        <p:spPr/>
        <p:txBody>
          <a:bodyPr>
            <a:normAutofit/>
          </a:bodyPr>
          <a:lstStyle/>
          <a:p>
            <a:r>
              <a:rPr lang="en-US" sz="3600" dirty="0">
                <a:solidFill>
                  <a:srgbClr val="1C2A55"/>
                </a:solidFill>
                <a:latin typeface="Franklin Gothic Medium" panose="020B0603020102020204" pitchFamily="34" charset="0"/>
              </a:rPr>
              <a:t>Additional Benefits</a:t>
            </a:r>
          </a:p>
        </p:txBody>
      </p:sp>
      <p:pic>
        <p:nvPicPr>
          <p:cNvPr id="5" name="Picture 4">
            <a:extLst>
              <a:ext uri="{FF2B5EF4-FFF2-40B4-BE49-F238E27FC236}">
                <a16:creationId xmlns:a16="http://schemas.microsoft.com/office/drawing/2014/main" id="{9DC931FB-AC42-46ED-B90F-7253503C6704}"/>
              </a:ext>
            </a:extLst>
          </p:cNvPr>
          <p:cNvPicPr>
            <a:picLocks noChangeAspect="1"/>
          </p:cNvPicPr>
          <p:nvPr/>
        </p:nvPicPr>
        <p:blipFill rotWithShape="1">
          <a:blip r:embed="rId5">
            <a:extLst>
              <a:ext uri="{28A0092B-C50C-407E-A947-70E740481C1C}">
                <a14:useLocalDpi xmlns:a14="http://schemas.microsoft.com/office/drawing/2010/main" val="0"/>
              </a:ext>
            </a:extLst>
          </a:blip>
          <a:srcRect l="4560" t="24589" r="7318" b="7192"/>
          <a:stretch/>
        </p:blipFill>
        <p:spPr>
          <a:xfrm>
            <a:off x="7746797" y="3400424"/>
            <a:ext cx="4009004" cy="2066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20EC2FFE-5600-4C0D-801A-A9550B68EB75}"/>
              </a:ext>
            </a:extLst>
          </p:cNvPr>
          <p:cNvSpPr txBox="1"/>
          <p:nvPr/>
        </p:nvSpPr>
        <p:spPr>
          <a:xfrm>
            <a:off x="910937" y="1423989"/>
            <a:ext cx="6907984" cy="4401205"/>
          </a:xfrm>
          <a:prstGeom prst="rect">
            <a:avLst/>
          </a:prstGeom>
          <a:noFill/>
        </p:spPr>
        <p:txBody>
          <a:bodyPr wrap="square" rtlCol="0">
            <a:spAutoFit/>
          </a:bodyPr>
          <a:lstStyle/>
          <a:p>
            <a:r>
              <a:rPr lang="en-US" sz="2000" b="1" dirty="0">
                <a:solidFill>
                  <a:srgbClr val="1C2A55"/>
                </a:solidFill>
                <a:latin typeface="Franklin Gothic Book" panose="020B0503020102020204" pitchFamily="34" charset="0"/>
              </a:rPr>
              <a:t>Scholarships</a:t>
            </a:r>
          </a:p>
          <a:p>
            <a:pPr marL="742950" lvl="1" indent="-285750">
              <a:buFont typeface="Arial" panose="020B0604020202020204" pitchFamily="34" charset="0"/>
              <a:buChar char="•"/>
            </a:pPr>
            <a:r>
              <a:rPr lang="en-US" sz="2000" dirty="0">
                <a:solidFill>
                  <a:srgbClr val="1C2A55"/>
                </a:solidFill>
                <a:latin typeface="Franklin Gothic Book" panose="020B0503020102020204" pitchFamily="34" charset="0"/>
              </a:rPr>
              <a:t>Access to more than </a:t>
            </a:r>
            <a:r>
              <a:rPr lang="en-US" sz="2000" b="1" dirty="0">
                <a:solidFill>
                  <a:srgbClr val="1C2A55"/>
                </a:solidFill>
                <a:latin typeface="Franklin Gothic Book" panose="020B0503020102020204" pitchFamily="34" charset="0"/>
              </a:rPr>
              <a:t>$90 Million </a:t>
            </a:r>
            <a:r>
              <a:rPr lang="en-US" sz="2000" dirty="0">
                <a:solidFill>
                  <a:srgbClr val="1C2A55"/>
                </a:solidFill>
                <a:latin typeface="Franklin Gothic Book" panose="020B0503020102020204" pitchFamily="34" charset="0"/>
              </a:rPr>
              <a:t>in scholarships</a:t>
            </a:r>
            <a:r>
              <a:rPr lang="en-US" sz="2000">
                <a:solidFill>
                  <a:srgbClr val="1C2A55"/>
                </a:solidFill>
                <a:latin typeface="Franklin Gothic Book" panose="020B0503020102020204" pitchFamily="34" charset="0"/>
              </a:rPr>
              <a:t>, including </a:t>
            </a:r>
            <a:r>
              <a:rPr lang="en-US" sz="2000" b="1">
                <a:solidFill>
                  <a:srgbClr val="1C2A55"/>
                </a:solidFill>
                <a:latin typeface="Franklin Gothic Book" panose="020B0503020102020204" pitchFamily="34" charset="0"/>
              </a:rPr>
              <a:t>$</a:t>
            </a:r>
            <a:r>
              <a:rPr lang="en-US" sz="2000" b="1" dirty="0">
                <a:solidFill>
                  <a:srgbClr val="1C2A55"/>
                </a:solidFill>
                <a:latin typeface="Franklin Gothic Book" panose="020B0503020102020204" pitchFamily="34" charset="0"/>
              </a:rPr>
              <a:t>37 Million </a:t>
            </a:r>
            <a:r>
              <a:rPr lang="en-US" sz="2000" dirty="0">
                <a:solidFill>
                  <a:srgbClr val="1C2A55"/>
                </a:solidFill>
                <a:latin typeface="Franklin Gothic Book" panose="020B0503020102020204" pitchFamily="34" charset="0"/>
              </a:rPr>
              <a:t>in transfer scholarships from </a:t>
            </a:r>
            <a:r>
              <a:rPr lang="en-US" sz="2000" b="1" dirty="0">
                <a:solidFill>
                  <a:srgbClr val="1C2A55"/>
                </a:solidFill>
                <a:latin typeface="Franklin Gothic Book" panose="020B0503020102020204" pitchFamily="34" charset="0"/>
              </a:rPr>
              <a:t>750</a:t>
            </a:r>
            <a:r>
              <a:rPr lang="en-US" sz="2000" dirty="0">
                <a:solidFill>
                  <a:srgbClr val="1C2A55"/>
                </a:solidFill>
                <a:latin typeface="Franklin Gothic Book" panose="020B0503020102020204" pitchFamily="34" charset="0"/>
              </a:rPr>
              <a:t> four-year schools</a:t>
            </a:r>
          </a:p>
          <a:p>
            <a:endParaRPr lang="en-US" sz="2000" dirty="0">
              <a:solidFill>
                <a:srgbClr val="1C2A55"/>
              </a:solidFill>
              <a:latin typeface="Franklin Gothic Book" panose="020B0503020102020204" pitchFamily="34" charset="0"/>
            </a:endParaRPr>
          </a:p>
          <a:p>
            <a:r>
              <a:rPr lang="en-US" sz="2000" b="1" dirty="0">
                <a:solidFill>
                  <a:srgbClr val="1C2A55"/>
                </a:solidFill>
                <a:latin typeface="Franklin Gothic Book" panose="020B0503020102020204" pitchFamily="34" charset="0"/>
              </a:rPr>
              <a:t>Regional and International Events</a:t>
            </a:r>
          </a:p>
          <a:p>
            <a:pPr marL="742950" lvl="1" indent="-285750">
              <a:buFont typeface="Arial" panose="020B0604020202020204" pitchFamily="34" charset="0"/>
              <a:buChar char="•"/>
            </a:pPr>
            <a:r>
              <a:rPr lang="en-US" sz="2000" dirty="0">
                <a:solidFill>
                  <a:srgbClr val="1C2A55"/>
                </a:solidFill>
                <a:latin typeface="Franklin Gothic Book" panose="020B0503020102020204" pitchFamily="34" charset="0"/>
              </a:rPr>
              <a:t>PTK International Convention</a:t>
            </a:r>
          </a:p>
          <a:p>
            <a:pPr marL="742950" lvl="1" indent="-285750">
              <a:buFont typeface="Arial" panose="020B0604020202020204" pitchFamily="34" charset="0"/>
              <a:buChar char="•"/>
            </a:pPr>
            <a:r>
              <a:rPr lang="en-US" sz="2000" dirty="0">
                <a:solidFill>
                  <a:srgbClr val="1C2A55"/>
                </a:solidFill>
                <a:latin typeface="Franklin Gothic Book" panose="020B0503020102020204" pitchFamily="34" charset="0"/>
              </a:rPr>
              <a:t>Honors Institute</a:t>
            </a:r>
          </a:p>
          <a:p>
            <a:pPr marL="742950" lvl="1" indent="-285750">
              <a:buFont typeface="Arial" panose="020B0604020202020204" pitchFamily="34" charset="0"/>
              <a:buChar char="•"/>
            </a:pPr>
            <a:r>
              <a:rPr lang="en-US" sz="2000" dirty="0">
                <a:solidFill>
                  <a:srgbClr val="1C2A55"/>
                </a:solidFill>
                <a:latin typeface="Franklin Gothic Book" panose="020B0503020102020204" pitchFamily="34" charset="0"/>
              </a:rPr>
              <a:t>Regional Conferences</a:t>
            </a:r>
          </a:p>
          <a:p>
            <a:pPr marL="742950" lvl="1" indent="-285750">
              <a:buFont typeface="Arial" panose="020B0604020202020204" pitchFamily="34" charset="0"/>
              <a:buChar char="•"/>
            </a:pPr>
            <a:r>
              <a:rPr lang="en-US" sz="2000" dirty="0">
                <a:solidFill>
                  <a:srgbClr val="1C2A55"/>
                </a:solidFill>
                <a:latin typeface="Franklin Gothic Book" panose="020B0503020102020204" pitchFamily="34" charset="0"/>
              </a:rPr>
              <a:t>Officer Training</a:t>
            </a:r>
          </a:p>
          <a:p>
            <a:endParaRPr lang="en-US" sz="2000" dirty="0">
              <a:solidFill>
                <a:srgbClr val="1C2A55"/>
              </a:solidFill>
              <a:latin typeface="Franklin Gothic Book" panose="020B0503020102020204" pitchFamily="34" charset="0"/>
            </a:endParaRPr>
          </a:p>
          <a:p>
            <a:r>
              <a:rPr lang="en-US" sz="2000" b="1" dirty="0">
                <a:solidFill>
                  <a:srgbClr val="1C2A55"/>
                </a:solidFill>
                <a:latin typeface="Franklin Gothic Book" panose="020B0503020102020204" pitchFamily="34" charset="0"/>
              </a:rPr>
              <a:t>Letters of Recommendation</a:t>
            </a:r>
          </a:p>
          <a:p>
            <a:endParaRPr lang="en-US" sz="2000" b="1" dirty="0">
              <a:solidFill>
                <a:srgbClr val="1C2A55"/>
              </a:solidFill>
              <a:latin typeface="Franklin Gothic Book" panose="020B0503020102020204" pitchFamily="34" charset="0"/>
            </a:endParaRPr>
          </a:p>
          <a:p>
            <a:r>
              <a:rPr lang="en-US" sz="2000" b="1" dirty="0">
                <a:solidFill>
                  <a:srgbClr val="1C2A55"/>
                </a:solidFill>
                <a:latin typeface="Franklin Gothic Book" panose="020B0503020102020204" pitchFamily="34" charset="0"/>
              </a:rPr>
              <a:t>Corporate Partners Special Offers</a:t>
            </a:r>
          </a:p>
        </p:txBody>
      </p:sp>
      <p:pic>
        <p:nvPicPr>
          <p:cNvPr id="7" name="Picture 6">
            <a:extLst>
              <a:ext uri="{FF2B5EF4-FFF2-40B4-BE49-F238E27FC236}">
                <a16:creationId xmlns:a16="http://schemas.microsoft.com/office/drawing/2014/main" id="{FC633254-1B2D-4A09-B185-F473521184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5621" y="365125"/>
            <a:ext cx="1565583" cy="396739"/>
          </a:xfrm>
          <a:prstGeom prst="rect">
            <a:avLst/>
          </a:prstGeom>
        </p:spPr>
      </p:pic>
      <p:pic>
        <p:nvPicPr>
          <p:cNvPr id="6" name="Picture 5">
            <a:extLst>
              <a:ext uri="{FF2B5EF4-FFF2-40B4-BE49-F238E27FC236}">
                <a16:creationId xmlns:a16="http://schemas.microsoft.com/office/drawing/2014/main" id="{B811FBC4-1C4E-487A-82C7-769E08C67E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6325" y="1142181"/>
            <a:ext cx="3039034" cy="2025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Audio 2">
            <a:hlinkClick r:id="" action="ppaction://media"/>
            <a:extLst>
              <a:ext uri="{FF2B5EF4-FFF2-40B4-BE49-F238E27FC236}">
                <a16:creationId xmlns:a16="http://schemas.microsoft.com/office/drawing/2014/main" id="{46B24B63-4399-4053-8DFF-58ACF21B3E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49024185"/>
      </p:ext>
    </p:extLst>
  </p:cSld>
  <p:clrMapOvr>
    <a:masterClrMapping/>
  </p:clrMapOvr>
  <mc:AlternateContent xmlns:mc="http://schemas.openxmlformats.org/markup-compatibility/2006">
    <mc:Choice xmlns:p14="http://schemas.microsoft.com/office/powerpoint/2010/main" Requires="p14">
      <p:transition spd="slow" p14:dur="2000" advTm="96543"/>
    </mc:Choice>
    <mc:Fallback>
      <p:transition spd="slow" advTm="9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B274-B9D9-4C7B-BC62-B638F9A302A1}"/>
              </a:ext>
            </a:extLst>
          </p:cNvPr>
          <p:cNvSpPr>
            <a:spLocks noGrp="1"/>
          </p:cNvSpPr>
          <p:nvPr>
            <p:ph type="title"/>
          </p:nvPr>
        </p:nvSpPr>
        <p:spPr>
          <a:xfrm>
            <a:off x="0" y="2774950"/>
            <a:ext cx="12192000" cy="2035175"/>
          </a:xfrm>
        </p:spPr>
        <p:txBody>
          <a:bodyPr>
            <a:normAutofit/>
          </a:bodyPr>
          <a:lstStyle/>
          <a:p>
            <a:pPr algn="ctr"/>
            <a:r>
              <a:rPr lang="en-US" sz="4800" dirty="0">
                <a:solidFill>
                  <a:srgbClr val="1C2A55"/>
                </a:solidFill>
                <a:latin typeface="Franklin Gothic Medium" panose="020B0603020102020204" pitchFamily="34" charset="0"/>
              </a:rPr>
              <a:t>Accept Your Membership</a:t>
            </a:r>
            <a:br>
              <a:rPr lang="en-US" sz="4800" dirty="0">
                <a:solidFill>
                  <a:srgbClr val="1C2A55"/>
                </a:solidFill>
                <a:latin typeface="Franklin Gothic Medium" panose="020B0603020102020204" pitchFamily="34" charset="0"/>
              </a:rPr>
            </a:br>
            <a:r>
              <a:rPr lang="en-US" sz="4800" dirty="0">
                <a:solidFill>
                  <a:srgbClr val="1C2A55"/>
                </a:solidFill>
                <a:latin typeface="Franklin Gothic Medium" panose="020B0603020102020204" pitchFamily="34" charset="0"/>
              </a:rPr>
              <a:t>www.ptk.org/join</a:t>
            </a:r>
          </a:p>
        </p:txBody>
      </p:sp>
      <p:sp>
        <p:nvSpPr>
          <p:cNvPr id="4" name="Title 1">
            <a:extLst>
              <a:ext uri="{FF2B5EF4-FFF2-40B4-BE49-F238E27FC236}">
                <a16:creationId xmlns:a16="http://schemas.microsoft.com/office/drawing/2014/main" id="{4DFC1D6D-45EE-4816-B804-B93B061AA18A}"/>
              </a:ext>
            </a:extLst>
          </p:cNvPr>
          <p:cNvSpPr txBox="1">
            <a:spLocks/>
          </p:cNvSpPr>
          <p:nvPr/>
        </p:nvSpPr>
        <p:spPr>
          <a:xfrm>
            <a:off x="266700" y="4512105"/>
            <a:ext cx="5019675" cy="15553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nSpc>
                <a:spcPct val="100000"/>
              </a:lnSpc>
            </a:pPr>
            <a:r>
              <a:rPr lang="en-US" sz="2000" dirty="0">
                <a:solidFill>
                  <a:srgbClr val="1C2A55"/>
                </a:solidFill>
                <a:latin typeface="Franklin Gothic Book" panose="020B0503020102020204" pitchFamily="34" charset="0"/>
              </a:rPr>
              <a:t>Membership Services</a:t>
            </a:r>
          </a:p>
          <a:p>
            <a:pPr>
              <a:lnSpc>
                <a:spcPct val="100000"/>
              </a:lnSpc>
            </a:pPr>
            <a:r>
              <a:rPr lang="en-US" sz="2000" dirty="0">
                <a:solidFill>
                  <a:srgbClr val="1C2A55"/>
                </a:solidFill>
                <a:latin typeface="Franklin Gothic Book" panose="020B0503020102020204" pitchFamily="34" charset="0"/>
              </a:rPr>
              <a:t>help@ptk.org</a:t>
            </a:r>
            <a:endParaRPr lang="en-US" sz="2000" dirty="0">
              <a:solidFill>
                <a:srgbClr val="002048"/>
              </a:solidFill>
              <a:latin typeface="Franklin Gothic Book" panose="020B0503020102020204" pitchFamily="34" charset="0"/>
            </a:endParaRPr>
          </a:p>
          <a:p>
            <a:pPr>
              <a:lnSpc>
                <a:spcPct val="100000"/>
              </a:lnSpc>
            </a:pPr>
            <a:r>
              <a:rPr lang="en-US" sz="2000" dirty="0">
                <a:solidFill>
                  <a:srgbClr val="002048"/>
                </a:solidFill>
                <a:latin typeface="Franklin Gothic Book" panose="020B0503020102020204" pitchFamily="34" charset="0"/>
              </a:rPr>
              <a:t>ptk.org/contact</a:t>
            </a:r>
          </a:p>
          <a:p>
            <a:pPr>
              <a:lnSpc>
                <a:spcPct val="100000"/>
              </a:lnSpc>
            </a:pPr>
            <a:r>
              <a:rPr lang="en-US" sz="2000" dirty="0">
                <a:solidFill>
                  <a:srgbClr val="1C2A55"/>
                </a:solidFill>
                <a:latin typeface="Franklin Gothic Book" panose="020B0503020102020204" pitchFamily="34" charset="0"/>
              </a:rPr>
              <a:t>(800) 946-9995</a:t>
            </a:r>
          </a:p>
        </p:txBody>
      </p:sp>
      <p:pic>
        <p:nvPicPr>
          <p:cNvPr id="6" name="Picture 2" descr="http://www.ptk.org/portals/0/images/about/graphics/ptk_key_rgb.jpg">
            <a:extLst>
              <a:ext uri="{FF2B5EF4-FFF2-40B4-BE49-F238E27FC236}">
                <a16:creationId xmlns:a16="http://schemas.microsoft.com/office/drawing/2014/main" id="{608A17D2-E602-4A6A-92F2-2320AC4B09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1275990"/>
            <a:ext cx="914400" cy="16390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546F6DC-8874-47BF-8BE4-C70D6DA8BE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5621" y="365125"/>
            <a:ext cx="1565583" cy="396739"/>
          </a:xfrm>
          <a:prstGeom prst="rect">
            <a:avLst/>
          </a:prstGeom>
        </p:spPr>
      </p:pic>
      <p:pic>
        <p:nvPicPr>
          <p:cNvPr id="3" name="Audio 2">
            <a:hlinkClick r:id="" action="ppaction://media"/>
            <a:extLst>
              <a:ext uri="{FF2B5EF4-FFF2-40B4-BE49-F238E27FC236}">
                <a16:creationId xmlns:a16="http://schemas.microsoft.com/office/drawing/2014/main" id="{FE39E11B-7FC5-4195-B000-009848543A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4187800"/>
      </p:ext>
    </p:extLst>
  </p:cSld>
  <p:clrMapOvr>
    <a:masterClrMapping/>
  </p:clrMapOvr>
  <mc:AlternateContent xmlns:mc="http://schemas.openxmlformats.org/markup-compatibility/2006">
    <mc:Choice xmlns:p14="http://schemas.microsoft.com/office/powerpoint/2010/main" Requires="p14">
      <p:transition spd="slow" p14:dur="2000" advTm="20041"/>
    </mc:Choice>
    <mc:Fallback>
      <p:transition spd="slow" advTm="2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7033</TotalTime>
  <Words>1010</Words>
  <Application>Microsoft Office PowerPoint</Application>
  <PresentationFormat>Widescreen</PresentationFormat>
  <Paragraphs>126</Paragraphs>
  <Slides>11</Slides>
  <Notes>11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ＭＳ Ｐゴシック</vt:lpstr>
      <vt:lpstr>Arial</vt:lpstr>
      <vt:lpstr>Calibri</vt:lpstr>
      <vt:lpstr>Corbel</vt:lpstr>
      <vt:lpstr>Franklin Gothic Book</vt:lpstr>
      <vt:lpstr>Franklin Gothic Medium</vt:lpstr>
      <vt:lpstr>Times New Roman</vt:lpstr>
      <vt:lpstr>Tw Cen MT</vt:lpstr>
      <vt:lpstr>Depth</vt:lpstr>
      <vt:lpstr>Why Accept Membership</vt:lpstr>
      <vt:lpstr>Our Mission</vt:lpstr>
      <vt:lpstr>Who is Phi Theta Kappa?</vt:lpstr>
      <vt:lpstr>Where is Phi Theta Kappa?</vt:lpstr>
      <vt:lpstr>Common Reasons for Not Accepting Membership</vt:lpstr>
      <vt:lpstr>Phi Theta Kappa Structure</vt:lpstr>
      <vt:lpstr>PTK Helps You Achieve More!</vt:lpstr>
      <vt:lpstr>Additional Benefits</vt:lpstr>
      <vt:lpstr>Accept Your Membership www.ptk.org/join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M. Scanlon</dc:creator>
  <cp:lastModifiedBy>Jennifer Stanford</cp:lastModifiedBy>
  <cp:revision>48</cp:revision>
  <cp:lastPrinted>2017-12-08T19:29:20Z</cp:lastPrinted>
  <dcterms:created xsi:type="dcterms:W3CDTF">2017-10-30T17:01:39Z</dcterms:created>
  <dcterms:modified xsi:type="dcterms:W3CDTF">2017-12-11T16:24:26Z</dcterms:modified>
</cp:coreProperties>
</file>